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0"/>
  </p:notesMasterIdLst>
  <p:sldIdLst>
    <p:sldId id="256" r:id="rId2"/>
    <p:sldId id="261" r:id="rId3"/>
    <p:sldId id="262" r:id="rId4"/>
    <p:sldId id="263" r:id="rId5"/>
    <p:sldId id="272" r:id="rId6"/>
    <p:sldId id="264" r:id="rId7"/>
    <p:sldId id="266" r:id="rId8"/>
    <p:sldId id="291" r:id="rId9"/>
    <p:sldId id="268" r:id="rId10"/>
    <p:sldId id="292" r:id="rId11"/>
    <p:sldId id="293" r:id="rId12"/>
    <p:sldId id="294" r:id="rId13"/>
    <p:sldId id="301" r:id="rId14"/>
    <p:sldId id="267" r:id="rId15"/>
    <p:sldId id="269" r:id="rId16"/>
    <p:sldId id="321" r:id="rId17"/>
    <p:sldId id="320" r:id="rId18"/>
    <p:sldId id="322" r:id="rId19"/>
    <p:sldId id="300" r:id="rId20"/>
    <p:sldId id="323" r:id="rId21"/>
    <p:sldId id="324" r:id="rId22"/>
    <p:sldId id="325" r:id="rId23"/>
    <p:sldId id="299" r:id="rId24"/>
    <p:sldId id="327" r:id="rId25"/>
    <p:sldId id="326" r:id="rId26"/>
    <p:sldId id="298" r:id="rId27"/>
    <p:sldId id="328" r:id="rId28"/>
    <p:sldId id="329" r:id="rId29"/>
    <p:sldId id="296" r:id="rId30"/>
    <p:sldId id="330" r:id="rId31"/>
    <p:sldId id="331" r:id="rId32"/>
    <p:sldId id="302" r:id="rId33"/>
    <p:sldId id="303" r:id="rId34"/>
    <p:sldId id="271" r:id="rId35"/>
    <p:sldId id="281" r:id="rId36"/>
    <p:sldId id="304" r:id="rId37"/>
    <p:sldId id="305" r:id="rId38"/>
    <p:sldId id="306" r:id="rId39"/>
    <p:sldId id="275" r:id="rId40"/>
    <p:sldId id="282" r:id="rId41"/>
    <p:sldId id="308" r:id="rId42"/>
    <p:sldId id="307" r:id="rId43"/>
    <p:sldId id="332" r:id="rId44"/>
    <p:sldId id="270" r:id="rId45"/>
    <p:sldId id="283" r:id="rId46"/>
    <p:sldId id="309" r:id="rId47"/>
    <p:sldId id="333" r:id="rId48"/>
    <p:sldId id="334" r:id="rId49"/>
    <p:sldId id="276" r:id="rId50"/>
    <p:sldId id="284" r:id="rId51"/>
    <p:sldId id="274" r:id="rId52"/>
    <p:sldId id="285" r:id="rId53"/>
    <p:sldId id="335" r:id="rId54"/>
    <p:sldId id="336" r:id="rId55"/>
    <p:sldId id="338" r:id="rId56"/>
    <p:sldId id="337" r:id="rId57"/>
    <p:sldId id="273" r:id="rId58"/>
    <p:sldId id="286" r:id="rId59"/>
    <p:sldId id="277" r:id="rId60"/>
    <p:sldId id="287" r:id="rId61"/>
    <p:sldId id="343" r:id="rId62"/>
    <p:sldId id="351" r:id="rId63"/>
    <p:sldId id="350" r:id="rId64"/>
    <p:sldId id="349" r:id="rId65"/>
    <p:sldId id="348" r:id="rId66"/>
    <p:sldId id="347" r:id="rId67"/>
    <p:sldId id="346" r:id="rId68"/>
    <p:sldId id="345" r:id="rId69"/>
    <p:sldId id="342" r:id="rId70"/>
    <p:sldId id="352" r:id="rId71"/>
    <p:sldId id="353" r:id="rId72"/>
    <p:sldId id="354" r:id="rId73"/>
    <p:sldId id="355" r:id="rId74"/>
    <p:sldId id="356" r:id="rId75"/>
    <p:sldId id="339" r:id="rId76"/>
    <p:sldId id="359" r:id="rId77"/>
    <p:sldId id="358" r:id="rId78"/>
    <p:sldId id="357" r:id="rId79"/>
    <p:sldId id="340" r:id="rId80"/>
    <p:sldId id="280" r:id="rId81"/>
    <p:sldId id="288" r:id="rId82"/>
    <p:sldId id="279" r:id="rId83"/>
    <p:sldId id="289" r:id="rId84"/>
    <p:sldId id="278" r:id="rId85"/>
    <p:sldId id="290" r:id="rId86"/>
    <p:sldId id="363" r:id="rId87"/>
    <p:sldId id="362" r:id="rId88"/>
    <p:sldId id="361" r:id="rId8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1"/>
    <a:srgbClr val="FF9900"/>
    <a:srgbClr val="5EEC3C"/>
    <a:srgbClr val="FFDC47"/>
    <a:srgbClr val="FFABC9"/>
    <a:srgbClr val="FFFF21"/>
    <a:srgbClr val="9900CC"/>
    <a:srgbClr val="D99B01"/>
    <a:srgbClr val="FF66CC"/>
    <a:srgbClr val="FF67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p:cViewPr varScale="1">
        <p:scale>
          <a:sx n="154" d="100"/>
          <a:sy n="154" d="100"/>
        </p:scale>
        <p:origin x="252" y="126"/>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10553-1DA8-4C94-B0E3-4B2D96371BA4}" type="datetimeFigureOut">
              <a:rPr lang="en-US" smtClean="0"/>
              <a:t>5/23/2020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B09A2-2666-4676-820C-3F3D86250EB7}" type="slidenum">
              <a:rPr lang="en-US" smtClean="0"/>
              <a:t>‹#›</a:t>
            </a:fld>
            <a:endParaRPr lang="en-US"/>
          </a:p>
        </p:txBody>
      </p:sp>
    </p:spTree>
    <p:extLst>
      <p:ext uri="{BB962C8B-B14F-4D97-AF65-F5344CB8AC3E}">
        <p14:creationId xmlns:p14="http://schemas.microsoft.com/office/powerpoint/2010/main" val="3903758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4B09A2-2666-4676-820C-3F3D86250EB7}" type="slidenum">
              <a:rPr lang="en-US" smtClean="0"/>
              <a:t>1</a:t>
            </a:fld>
            <a:endParaRPr lang="en-US"/>
          </a:p>
        </p:txBody>
      </p:sp>
    </p:spTree>
    <p:extLst>
      <p:ext uri="{BB962C8B-B14F-4D97-AF65-F5344CB8AC3E}">
        <p14:creationId xmlns:p14="http://schemas.microsoft.com/office/powerpoint/2010/main" val="1003328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28720" y="3029865"/>
            <a:ext cx="6566315" cy="1383823"/>
          </a:xfrm>
          <a:noFill/>
          <a:effectLst>
            <a:outerShdw blurRad="50800" dist="38100" dir="2700000" algn="tl" rotWithShape="0">
              <a:prstClr val="black">
                <a:alpha val="40000"/>
              </a:prstClr>
            </a:outerShdw>
          </a:effectLst>
        </p:spPr>
        <p:txBody>
          <a:bodyPr>
            <a:normAutofit/>
          </a:bodyPr>
          <a:lstStyle>
            <a:lvl1pPr algn="r">
              <a:defRPr sz="3600">
                <a:solidFill>
                  <a:srgbClr val="0070C0"/>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601670" y="739290"/>
            <a:ext cx="6566315" cy="1221640"/>
          </a:xfrm>
          <a:noFill/>
        </p:spPr>
        <p:txBody>
          <a:bodyPr>
            <a:normAutofit/>
          </a:bodyPr>
          <a:lstStyle>
            <a:lvl1pPr marL="0" indent="0" algn="l">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p>
          <a:p>
            <a:r>
              <a:rPr lang="en-US" dirty="0" smtClean="0"/>
              <a:t>Master subtitle style</a:t>
            </a:r>
            <a:endParaRPr lang="en-US" dirty="0"/>
          </a:p>
        </p:txBody>
      </p:sp>
      <p:sp>
        <p:nvSpPr>
          <p:cNvPr id="4" name="Date Placeholder 3"/>
          <p:cNvSpPr>
            <a:spLocks noGrp="1"/>
          </p:cNvSpPr>
          <p:nvPr>
            <p:ph type="dt" sz="half" idx="10"/>
          </p:nvPr>
        </p:nvSpPr>
        <p:spPr/>
        <p:txBody>
          <a:bodyPr/>
          <a:lstStyle/>
          <a:p>
            <a:fld id="{D8546A18-D851-456C-B225-6BE9841EE77E}" type="datetime1">
              <a:rPr lang="en-US" smtClean="0"/>
              <a:t>5/23/2020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E9DAAE-B6DE-4F1A-8876-C20AA15E16D1}" type="datetime1">
              <a:rPr lang="en-US" smtClean="0"/>
              <a:t>5/23/2020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58231-5D1E-4165-9040-C4D9C9B0551E}" type="datetime1">
              <a:rPr lang="en-US" smtClean="0"/>
              <a:t>5/23/2020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A28B23-6DAD-44AF-8D85-727660D3D34B}" type="datetime1">
              <a:rPr lang="en-US" smtClean="0"/>
              <a:t>5/23/2020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808475" y="3998880"/>
            <a:ext cx="1349301" cy="48574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891995"/>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6" y="1350110"/>
            <a:ext cx="8246070" cy="3359506"/>
          </a:xfrm>
        </p:spPr>
        <p:txBody>
          <a:bodyPr/>
          <a:lstStyle>
            <a:lvl1pPr algn="l">
              <a:defRPr sz="2800">
                <a:solidFill>
                  <a:srgbClr val="002060"/>
                </a:solidFill>
              </a:defRPr>
            </a:lvl1pPr>
            <a:lvl2pPr algn="l">
              <a:defRPr>
                <a:solidFill>
                  <a:srgbClr val="002060"/>
                </a:solidFill>
              </a:defRPr>
            </a:lvl2pPr>
            <a:lvl3pPr algn="l">
              <a:defRPr>
                <a:solidFill>
                  <a:srgbClr val="002060"/>
                </a:solidFill>
              </a:defRPr>
            </a:lvl3pPr>
            <a:lvl4pPr algn="l">
              <a:defRPr>
                <a:solidFill>
                  <a:srgbClr val="002060"/>
                </a:solidFill>
              </a:defRPr>
            </a:lvl4pPr>
            <a:lvl5pPr algn="l">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BC0271-0339-4D2B-A8A8-3A1BEAFA5731}" type="datetime1">
              <a:rPr lang="en-US" smtClean="0"/>
              <a:t>5/23/2020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9540" y="433880"/>
            <a:ext cx="5955495" cy="572644"/>
          </a:xfrm>
        </p:spPr>
        <p:txBody>
          <a:bodyPr>
            <a:normAutofit/>
          </a:bodyPr>
          <a:lstStyle>
            <a:lvl1pPr algn="l">
              <a:defRPr sz="3600">
                <a:solidFill>
                  <a:srgbClr val="0070C0"/>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739540" y="1198559"/>
            <a:ext cx="5955495" cy="3511061"/>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21600A3-BF4A-4265-A78D-38D4F6E36622}" type="datetime1">
              <a:rPr lang="en-US" smtClean="0"/>
              <a:t>5/23/2020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D2A71C-0061-4D35-BF48-830DFF912525}" type="datetime1">
              <a:rPr lang="en-US" smtClean="0"/>
              <a:t>5/23/2020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A8BCAA-C1CA-4D45-A7E3-D315E1E5F346}" type="datetime1">
              <a:rPr lang="en-US" smtClean="0"/>
              <a:t>5/23/2020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4" y="281175"/>
            <a:ext cx="8246071" cy="763525"/>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6879" y="1682115"/>
            <a:ext cx="4040188" cy="479822"/>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36879" y="2113635"/>
            <a:ext cx="4040188" cy="2137871"/>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0" y="1682115"/>
            <a:ext cx="4041775" cy="479822"/>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2113635"/>
            <a:ext cx="4041775" cy="2137871"/>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E0CAA3AB-21A4-4649-8D1B-66217BCA3BC6}" type="datetime1">
              <a:rPr lang="en-US" smtClean="0"/>
              <a:t>5/23/2020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122DE0-1EEF-43D1-AF30-A629C966EFCA}" type="datetime1">
              <a:rPr lang="en-US" smtClean="0"/>
              <a:t>5/23/2020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7003A4-5B3D-40C0-BEF7-038C159BA9D7}" type="datetime1">
              <a:rPr lang="en-US" smtClean="0"/>
              <a:t>5/23/2020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2EAC5-0D1C-4AB2-9F2D-8248A0CC479F}" type="datetime1">
              <a:rPr lang="en-US" smtClean="0"/>
              <a:t>5/23/2020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8BB9C9-278F-4203-B7A1-E7C662219F06}" type="datetime1">
              <a:rPr lang="en-US" smtClean="0"/>
              <a:t>5/23/2020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extension.osu.edu/wood-county-office" TargetMode="External"/><Relationship Id="rId2" Type="http://schemas.openxmlformats.org/officeDocument/2006/relationships/hyperlink" Target="https://www.weather.gov/" TargetMode="External"/><Relationship Id="rId1" Type="http://schemas.openxmlformats.org/officeDocument/2006/relationships/slideLayout" Target="../slideLayouts/slideLayout5.xml"/><Relationship Id="rId5" Type="http://schemas.openxmlformats.org/officeDocument/2006/relationships/hyperlink" Target="https://www.wtol.com/weather" TargetMode="External"/><Relationship Id="rId4" Type="http://schemas.openxmlformats.org/officeDocument/2006/relationships/hyperlink" Target="https://www.13abc.com/weather"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Weather Merit Badge</a:t>
            </a:r>
            <a:endParaRPr lang="en-US" dirty="0"/>
          </a:p>
        </p:txBody>
      </p:sp>
      <p:sp>
        <p:nvSpPr>
          <p:cNvPr id="3" name="Subtitle 2"/>
          <p:cNvSpPr>
            <a:spLocks noGrp="1"/>
          </p:cNvSpPr>
          <p:nvPr>
            <p:ph type="subTitle" idx="1"/>
          </p:nvPr>
        </p:nvSpPr>
        <p:spPr/>
        <p:txBody>
          <a:bodyPr>
            <a:normAutofit/>
          </a:bodyPr>
          <a:lstStyle/>
          <a:p>
            <a:r>
              <a:rPr lang="en-US" sz="2000" dirty="0" smtClean="0"/>
              <a:t>Troop 344 and 9344</a:t>
            </a:r>
          </a:p>
          <a:p>
            <a:r>
              <a:rPr lang="en-US" sz="2000" dirty="0" smtClean="0"/>
              <a:t>Pemberville, OH</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755" y="4048811"/>
            <a:ext cx="714860" cy="729753"/>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t>
            </a:r>
            <a:endParaRPr lang="en-US" dirty="0"/>
          </a:p>
        </p:txBody>
      </p:sp>
      <p:sp>
        <p:nvSpPr>
          <p:cNvPr id="3" name="Content Placeholder 2"/>
          <p:cNvSpPr>
            <a:spLocks noGrp="1"/>
          </p:cNvSpPr>
          <p:nvPr>
            <p:ph idx="1"/>
          </p:nvPr>
        </p:nvSpPr>
        <p:spPr>
          <a:xfrm>
            <a:off x="448966" y="1350110"/>
            <a:ext cx="5344674" cy="3664920"/>
          </a:xfrm>
        </p:spPr>
        <p:txBody>
          <a:bodyPr>
            <a:normAutofit fontScale="70000" lnSpcReduction="20000"/>
          </a:bodyPr>
          <a:lstStyle/>
          <a:p>
            <a:pPr marL="0" indent="0">
              <a:buNone/>
            </a:pPr>
            <a:r>
              <a:rPr lang="en-US" sz="3400" b="1" dirty="0" smtClean="0"/>
              <a:t>Weather and Farmers</a:t>
            </a:r>
            <a:r>
              <a:rPr lang="en-US" sz="3400" b="1" dirty="0"/>
              <a:t>. </a:t>
            </a:r>
            <a:endParaRPr lang="en-US" sz="3400" b="1" dirty="0" smtClean="0"/>
          </a:p>
          <a:p>
            <a:r>
              <a:rPr lang="en-US" dirty="0" smtClean="0"/>
              <a:t>Farmers </a:t>
            </a:r>
            <a:r>
              <a:rPr lang="en-US" dirty="0"/>
              <a:t>know the importance of wind, rain, and temperature </a:t>
            </a:r>
            <a:r>
              <a:rPr lang="en-US" dirty="0" smtClean="0"/>
              <a:t>on their </a:t>
            </a:r>
            <a:r>
              <a:rPr lang="en-US" dirty="0"/>
              <a:t>plants and animals. </a:t>
            </a:r>
            <a:endParaRPr lang="en-US" dirty="0" smtClean="0"/>
          </a:p>
          <a:p>
            <a:pPr lvl="1"/>
            <a:r>
              <a:rPr lang="en-US" dirty="0" smtClean="0"/>
              <a:t>An </a:t>
            </a:r>
            <a:r>
              <a:rPr lang="en-US" dirty="0"/>
              <a:t>early frost can ruin a citrus crop. </a:t>
            </a:r>
            <a:endParaRPr lang="en-US" dirty="0" smtClean="0"/>
          </a:p>
          <a:p>
            <a:pPr lvl="1"/>
            <a:r>
              <a:rPr lang="en-US" dirty="0" smtClean="0"/>
              <a:t>A bitterly cold </a:t>
            </a:r>
            <a:r>
              <a:rPr lang="en-US" dirty="0"/>
              <a:t>winter or a very wet season can reduce the weight gain of </a:t>
            </a:r>
            <a:r>
              <a:rPr lang="en-US" dirty="0" smtClean="0"/>
              <a:t>livestock. </a:t>
            </a:r>
          </a:p>
          <a:p>
            <a:r>
              <a:rPr lang="en-US" dirty="0" smtClean="0"/>
              <a:t>Farmers </a:t>
            </a:r>
            <a:r>
              <a:rPr lang="en-US" dirty="0"/>
              <a:t>plan when to sow, weed, and harvest according to the </a:t>
            </a:r>
            <a:r>
              <a:rPr lang="en-US" dirty="0" smtClean="0"/>
              <a:t>day-to-day weather </a:t>
            </a:r>
            <a:r>
              <a:rPr lang="en-US" dirty="0"/>
              <a:t>forecast. </a:t>
            </a:r>
            <a:endParaRPr lang="en-US" dirty="0" smtClean="0"/>
          </a:p>
          <a:p>
            <a:r>
              <a:rPr lang="en-US" dirty="0" smtClean="0"/>
              <a:t>They </a:t>
            </a:r>
            <a:r>
              <a:rPr lang="en-US" dirty="0"/>
              <a:t>also plan what crops to grow according to the </a:t>
            </a:r>
            <a:r>
              <a:rPr lang="en-US" dirty="0" smtClean="0"/>
              <a:t>seasonal forecast</a:t>
            </a:r>
            <a:r>
              <a:rPr lang="en-US"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3640" y="1655520"/>
            <a:ext cx="3170453" cy="2113635"/>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10</a:t>
            </a:fld>
            <a:endParaRPr lang="en-US"/>
          </a:p>
        </p:txBody>
      </p:sp>
    </p:spTree>
    <p:extLst>
      <p:ext uri="{BB962C8B-B14F-4D97-AF65-F5344CB8AC3E}">
        <p14:creationId xmlns:p14="http://schemas.microsoft.com/office/powerpoint/2010/main" val="24323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t>
            </a:r>
            <a:endParaRPr lang="en-US" dirty="0"/>
          </a:p>
        </p:txBody>
      </p:sp>
      <p:sp>
        <p:nvSpPr>
          <p:cNvPr id="3" name="Content Placeholder 2"/>
          <p:cNvSpPr>
            <a:spLocks noGrp="1"/>
          </p:cNvSpPr>
          <p:nvPr>
            <p:ph idx="1"/>
          </p:nvPr>
        </p:nvSpPr>
        <p:spPr>
          <a:xfrm>
            <a:off x="448966" y="1350110"/>
            <a:ext cx="4886559" cy="3359506"/>
          </a:xfrm>
        </p:spPr>
        <p:txBody>
          <a:bodyPr>
            <a:normAutofit fontScale="70000" lnSpcReduction="20000"/>
          </a:bodyPr>
          <a:lstStyle/>
          <a:p>
            <a:pPr marL="0" indent="0">
              <a:buNone/>
            </a:pPr>
            <a:r>
              <a:rPr lang="en-US" sz="3400" b="1" dirty="0" smtClean="0"/>
              <a:t>Weather and Sailors</a:t>
            </a:r>
            <a:r>
              <a:rPr lang="en-US" b="1" dirty="0"/>
              <a:t>. </a:t>
            </a:r>
            <a:endParaRPr lang="en-US" b="1" dirty="0" smtClean="0"/>
          </a:p>
          <a:p>
            <a:r>
              <a:rPr lang="en-US" dirty="0" smtClean="0"/>
              <a:t>Being </a:t>
            </a:r>
            <a:r>
              <a:rPr lang="en-US" dirty="0"/>
              <a:t>caught far out at sea during severe weather poses </a:t>
            </a:r>
            <a:r>
              <a:rPr lang="en-US" dirty="0" smtClean="0"/>
              <a:t>great danger </a:t>
            </a:r>
            <a:r>
              <a:rPr lang="en-US" dirty="0"/>
              <a:t>to sailors. </a:t>
            </a:r>
            <a:endParaRPr lang="en-US" dirty="0" smtClean="0"/>
          </a:p>
          <a:p>
            <a:r>
              <a:rPr lang="en-US" dirty="0" smtClean="0"/>
              <a:t>Knowing </a:t>
            </a:r>
            <a:r>
              <a:rPr lang="en-US" dirty="0"/>
              <a:t>the forecast can help sailors avoid areas </a:t>
            </a:r>
            <a:r>
              <a:rPr lang="en-US" dirty="0" smtClean="0"/>
              <a:t>of high </a:t>
            </a:r>
            <a:r>
              <a:rPr lang="en-US" dirty="0"/>
              <a:t>wind and other trouble. </a:t>
            </a:r>
            <a:endParaRPr lang="en-US" dirty="0" smtClean="0"/>
          </a:p>
          <a:p>
            <a:r>
              <a:rPr lang="en-US" dirty="0" smtClean="0"/>
              <a:t>Sailors </a:t>
            </a:r>
            <a:r>
              <a:rPr lang="en-US" dirty="0"/>
              <a:t>can plan </a:t>
            </a:r>
            <a:r>
              <a:rPr lang="en-US" dirty="0" smtClean="0"/>
              <a:t>alternative </a:t>
            </a:r>
            <a:r>
              <a:rPr lang="en-US" dirty="0"/>
              <a:t>routes to </a:t>
            </a:r>
            <a:r>
              <a:rPr lang="en-US" dirty="0" smtClean="0"/>
              <a:t>their destinations </a:t>
            </a:r>
            <a:r>
              <a:rPr lang="en-US" dirty="0"/>
              <a:t>or choose safe areas in which to work (fishing, for </a:t>
            </a:r>
            <a:r>
              <a:rPr lang="en-US" dirty="0" smtClean="0"/>
              <a:t>instance) when </a:t>
            </a:r>
            <a:r>
              <a:rPr lang="en-US" dirty="0"/>
              <a:t>they have information about the weather.</a:t>
            </a:r>
          </a:p>
        </p:txBody>
      </p:sp>
      <p:pic>
        <p:nvPicPr>
          <p:cNvPr id="5" name="Picture 4"/>
          <p:cNvPicPr>
            <a:picLocks noChangeAspect="1"/>
          </p:cNvPicPr>
          <p:nvPr/>
        </p:nvPicPr>
        <p:blipFill>
          <a:blip r:embed="rId2"/>
          <a:stretch>
            <a:fillRect/>
          </a:stretch>
        </p:blipFill>
        <p:spPr>
          <a:xfrm>
            <a:off x="5488230" y="1350110"/>
            <a:ext cx="3443145" cy="244328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11</a:t>
            </a:fld>
            <a:endParaRPr lang="en-US"/>
          </a:p>
        </p:txBody>
      </p:sp>
    </p:spTree>
    <p:extLst>
      <p:ext uri="{BB962C8B-B14F-4D97-AF65-F5344CB8AC3E}">
        <p14:creationId xmlns:p14="http://schemas.microsoft.com/office/powerpoint/2010/main" val="414506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t>
            </a:r>
            <a:endParaRPr lang="en-US" dirty="0"/>
          </a:p>
        </p:txBody>
      </p:sp>
      <p:sp>
        <p:nvSpPr>
          <p:cNvPr id="3" name="Content Placeholder 2"/>
          <p:cNvSpPr>
            <a:spLocks noGrp="1"/>
          </p:cNvSpPr>
          <p:nvPr>
            <p:ph idx="1"/>
          </p:nvPr>
        </p:nvSpPr>
        <p:spPr>
          <a:xfrm>
            <a:off x="448966" y="1350110"/>
            <a:ext cx="4581149" cy="3359506"/>
          </a:xfrm>
        </p:spPr>
        <p:txBody>
          <a:bodyPr>
            <a:normAutofit fontScale="62500" lnSpcReduction="20000"/>
          </a:bodyPr>
          <a:lstStyle/>
          <a:p>
            <a:pPr marL="0" indent="0">
              <a:buNone/>
            </a:pPr>
            <a:r>
              <a:rPr lang="en-US" sz="3800" b="1" dirty="0" smtClean="0"/>
              <a:t>Weather and Aviators</a:t>
            </a:r>
            <a:r>
              <a:rPr lang="en-US" b="1" dirty="0"/>
              <a:t>. </a:t>
            </a:r>
            <a:endParaRPr lang="en-US" b="1" dirty="0" smtClean="0"/>
          </a:p>
          <a:p>
            <a:r>
              <a:rPr lang="en-US" dirty="0" smtClean="0"/>
              <a:t>Pilots </a:t>
            </a:r>
            <a:r>
              <a:rPr lang="en-US" dirty="0"/>
              <a:t>need accurate, up-to-date forecasts to help them make </a:t>
            </a:r>
            <a:r>
              <a:rPr lang="en-US" dirty="0" smtClean="0"/>
              <a:t>decisions such </a:t>
            </a:r>
            <a:r>
              <a:rPr lang="en-US" dirty="0"/>
              <a:t>as whether to land a plane. </a:t>
            </a:r>
            <a:endParaRPr lang="en-US" dirty="0" smtClean="0"/>
          </a:p>
          <a:p>
            <a:r>
              <a:rPr lang="en-US" dirty="0" smtClean="0"/>
              <a:t>If </a:t>
            </a:r>
            <a:r>
              <a:rPr lang="en-US" dirty="0"/>
              <a:t>a destination airport is fogged </a:t>
            </a:r>
            <a:r>
              <a:rPr lang="en-US" dirty="0" smtClean="0"/>
              <a:t>in or </a:t>
            </a:r>
            <a:r>
              <a:rPr lang="en-US" dirty="0"/>
              <a:t>has icy runways, the pilot may delay departure or land at a different </a:t>
            </a:r>
            <a:r>
              <a:rPr lang="en-US" dirty="0" smtClean="0"/>
              <a:t>airport. </a:t>
            </a:r>
          </a:p>
          <a:p>
            <a:r>
              <a:rPr lang="en-US" dirty="0" smtClean="0"/>
              <a:t>If </a:t>
            </a:r>
            <a:r>
              <a:rPr lang="en-US" dirty="0"/>
              <a:t>there is a thunderstorm brewing along the planned route, a pilot </a:t>
            </a:r>
            <a:r>
              <a:rPr lang="en-US" dirty="0" smtClean="0"/>
              <a:t>can take </a:t>
            </a:r>
            <a:r>
              <a:rPr lang="en-US" dirty="0"/>
              <a:t>an alternate route. </a:t>
            </a:r>
            <a:endParaRPr lang="en-US" dirty="0" smtClean="0"/>
          </a:p>
          <a:p>
            <a:r>
              <a:rPr lang="en-US" dirty="0" smtClean="0"/>
              <a:t>Pilots </a:t>
            </a:r>
            <a:r>
              <a:rPr lang="en-US" dirty="0"/>
              <a:t>also take advantage of good weather, </a:t>
            </a:r>
            <a:r>
              <a:rPr lang="en-US" dirty="0" smtClean="0"/>
              <a:t>letting the </a:t>
            </a:r>
            <a:r>
              <a:rPr lang="en-US" dirty="0"/>
              <a:t>tailwind push the plane along to save fuel.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820" y="1350110"/>
            <a:ext cx="3768932" cy="2115465"/>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12</a:t>
            </a:fld>
            <a:endParaRPr lang="en-US"/>
          </a:p>
        </p:txBody>
      </p:sp>
    </p:spTree>
    <p:extLst>
      <p:ext uri="{BB962C8B-B14F-4D97-AF65-F5344CB8AC3E}">
        <p14:creationId xmlns:p14="http://schemas.microsoft.com/office/powerpoint/2010/main" val="65469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t>
            </a:r>
            <a:endParaRPr lang="en-US" dirty="0"/>
          </a:p>
        </p:txBody>
      </p:sp>
      <p:sp>
        <p:nvSpPr>
          <p:cNvPr id="3" name="Content Placeholder 2"/>
          <p:cNvSpPr>
            <a:spLocks noGrp="1"/>
          </p:cNvSpPr>
          <p:nvPr>
            <p:ph idx="1"/>
          </p:nvPr>
        </p:nvSpPr>
        <p:spPr>
          <a:xfrm>
            <a:off x="448966" y="1350110"/>
            <a:ext cx="4733854" cy="3359506"/>
          </a:xfrm>
        </p:spPr>
        <p:txBody>
          <a:bodyPr>
            <a:normAutofit fontScale="62500" lnSpcReduction="20000"/>
          </a:bodyPr>
          <a:lstStyle/>
          <a:p>
            <a:pPr marL="0" indent="0">
              <a:buNone/>
            </a:pPr>
            <a:r>
              <a:rPr lang="en-US" sz="3800" b="1" dirty="0" smtClean="0"/>
              <a:t>Weather and Outdoor </a:t>
            </a:r>
            <a:r>
              <a:rPr lang="en-US" sz="3800" b="1" dirty="0"/>
              <a:t>Construction Workers. </a:t>
            </a:r>
            <a:endParaRPr lang="en-US" sz="3800" b="1" dirty="0" smtClean="0"/>
          </a:p>
          <a:p>
            <a:r>
              <a:rPr lang="en-US" dirty="0" smtClean="0"/>
              <a:t>Builders </a:t>
            </a:r>
            <a:r>
              <a:rPr lang="en-US" dirty="0"/>
              <a:t>and other people in the field </a:t>
            </a:r>
            <a:r>
              <a:rPr lang="en-US" dirty="0" smtClean="0"/>
              <a:t>of construction </a:t>
            </a:r>
            <a:r>
              <a:rPr lang="en-US" dirty="0"/>
              <a:t>pay close attention to weather forecasts. </a:t>
            </a:r>
            <a:endParaRPr lang="en-US" dirty="0" smtClean="0"/>
          </a:p>
          <a:p>
            <a:r>
              <a:rPr lang="en-US" dirty="0" smtClean="0"/>
              <a:t>Road-paving crews, roofers</a:t>
            </a:r>
            <a:r>
              <a:rPr lang="en-US" dirty="0"/>
              <a:t>, painters, and others cannot do their work successfully in the </a:t>
            </a:r>
            <a:r>
              <a:rPr lang="en-US" dirty="0" smtClean="0"/>
              <a:t>rain. </a:t>
            </a:r>
          </a:p>
          <a:p>
            <a:r>
              <a:rPr lang="en-US" dirty="0" smtClean="0"/>
              <a:t>Wind </a:t>
            </a:r>
            <a:r>
              <a:rPr lang="en-US" dirty="0"/>
              <a:t>can endanger those who must keep their balance high above </a:t>
            </a:r>
            <a:r>
              <a:rPr lang="en-US" dirty="0" smtClean="0"/>
              <a:t>the ground</a:t>
            </a:r>
            <a:r>
              <a:rPr lang="en-US" dirty="0"/>
              <a:t>. </a:t>
            </a:r>
            <a:endParaRPr lang="en-US" dirty="0" smtClean="0"/>
          </a:p>
          <a:p>
            <a:r>
              <a:rPr lang="en-US" dirty="0" smtClean="0"/>
              <a:t>Many </a:t>
            </a:r>
            <a:r>
              <a:rPr lang="en-US" dirty="0"/>
              <a:t>building materials such as paint may be used </a:t>
            </a:r>
            <a:r>
              <a:rPr lang="en-US" dirty="0" smtClean="0"/>
              <a:t>effectively only </a:t>
            </a:r>
            <a:r>
              <a:rPr lang="en-US" dirty="0"/>
              <a:t>within certain limits of humidity and temperature.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5525" y="1350110"/>
            <a:ext cx="3632115" cy="2419045"/>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13</a:t>
            </a:fld>
            <a:endParaRPr lang="en-US"/>
          </a:p>
        </p:txBody>
      </p:sp>
    </p:spTree>
    <p:extLst>
      <p:ext uri="{BB962C8B-B14F-4D97-AF65-F5344CB8AC3E}">
        <p14:creationId xmlns:p14="http://schemas.microsoft.com/office/powerpoint/2010/main" val="377311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Requirement 2</a:t>
            </a:r>
            <a:endParaRPr lang="en-US" dirty="0"/>
          </a:p>
        </p:txBody>
      </p:sp>
      <p:sp>
        <p:nvSpPr>
          <p:cNvPr id="3" name="Subtitle 2"/>
          <p:cNvSpPr>
            <a:spLocks noGrp="1"/>
          </p:cNvSpPr>
          <p:nvPr>
            <p:ph type="subTitle" idx="1"/>
          </p:nvPr>
        </p:nvSpPr>
        <p:spPr>
          <a:xfrm>
            <a:off x="296260" y="281175"/>
            <a:ext cx="5955495" cy="1221640"/>
          </a:xfrm>
        </p:spPr>
        <p:txBody>
          <a:bodyPr>
            <a:noAutofit/>
          </a:bodyPr>
          <a:lstStyle/>
          <a:p>
            <a:pPr marL="342900" indent="-342900">
              <a:spcBef>
                <a:spcPts val="0"/>
              </a:spcBef>
              <a:buFont typeface="+mj-lt"/>
              <a:buAutoNum type="arabicPeriod" startAt="2"/>
            </a:pPr>
            <a:r>
              <a:rPr lang="en-US" sz="1600" dirty="0"/>
              <a:t>Name five dangerous weather-related conditions. Give the safety rules for each when outdoors and explain the difference between a severe weather watch and a warning. Discuss the safety rules with your family.</a:t>
            </a:r>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2348413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6" y="1502814"/>
            <a:ext cx="5039264" cy="3206801"/>
          </a:xfrm>
        </p:spPr>
        <p:txBody>
          <a:bodyPr>
            <a:normAutofit fontScale="77500" lnSpcReduction="20000"/>
          </a:bodyPr>
          <a:lstStyle/>
          <a:p>
            <a:r>
              <a:rPr lang="en-US" b="1" dirty="0" smtClean="0"/>
              <a:t>Winter Storms </a:t>
            </a:r>
            <a:r>
              <a:rPr lang="en-US" dirty="0" smtClean="0"/>
              <a:t>can bring </a:t>
            </a:r>
            <a:r>
              <a:rPr lang="en-US" dirty="0"/>
              <a:t>heavy snow, </a:t>
            </a:r>
            <a:r>
              <a:rPr lang="en-US" dirty="0" smtClean="0"/>
              <a:t>strong winds</a:t>
            </a:r>
            <a:r>
              <a:rPr lang="en-US" dirty="0"/>
              <a:t>, and cold </a:t>
            </a:r>
            <a:r>
              <a:rPr lang="en-US" dirty="0" smtClean="0"/>
              <a:t>temperatures which can </a:t>
            </a:r>
            <a:r>
              <a:rPr lang="en-US" dirty="0"/>
              <a:t>be deadly </a:t>
            </a:r>
            <a:r>
              <a:rPr lang="en-US" dirty="0" smtClean="0"/>
              <a:t>for people </a:t>
            </a:r>
            <a:r>
              <a:rPr lang="en-US" dirty="0"/>
              <a:t>caught unprepared</a:t>
            </a:r>
            <a:r>
              <a:rPr lang="en-US" dirty="0" smtClean="0"/>
              <a:t>.</a:t>
            </a:r>
          </a:p>
          <a:p>
            <a:pPr marL="0" indent="0">
              <a:buNone/>
            </a:pPr>
            <a:endParaRPr lang="en-US" dirty="0" smtClean="0"/>
          </a:p>
          <a:p>
            <a:r>
              <a:rPr lang="en-US" b="1" dirty="0"/>
              <a:t>Freezing </a:t>
            </a:r>
            <a:r>
              <a:rPr lang="en-US" b="1" dirty="0" smtClean="0"/>
              <a:t>Rain </a:t>
            </a:r>
            <a:r>
              <a:rPr lang="en-US" dirty="0"/>
              <a:t>can build up ice on tree branches that can break and crash into power and telephone lines already burdened with ice. Roads become ice-covered and treacherous.</a:t>
            </a:r>
          </a:p>
          <a:p>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8913" y="891994"/>
            <a:ext cx="2966122" cy="22245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8913" y="3301378"/>
            <a:ext cx="2966122" cy="1761135"/>
          </a:xfrm>
          <a:prstGeom prst="rect">
            <a:avLst/>
          </a:prstGeom>
        </p:spPr>
      </p:pic>
      <p:sp>
        <p:nvSpPr>
          <p:cNvPr id="6" name="Slide Number Placeholder 5"/>
          <p:cNvSpPr>
            <a:spLocks noGrp="1"/>
          </p:cNvSpPr>
          <p:nvPr>
            <p:ph type="sldNum" sz="quarter" idx="12"/>
          </p:nvPr>
        </p:nvSpPr>
        <p:spPr/>
        <p:txBody>
          <a:bodyPr/>
          <a:lstStyle/>
          <a:p>
            <a:fld id="{B82CCC60-E8CD-4174-8B1A-7DF615B22EEF}" type="slidenum">
              <a:rPr lang="en-US" smtClean="0"/>
              <a:pPr/>
              <a:t>15</a:t>
            </a:fld>
            <a:endParaRPr lang="en-US"/>
          </a:p>
        </p:txBody>
      </p:sp>
    </p:spTree>
    <p:extLst>
      <p:ext uri="{BB962C8B-B14F-4D97-AF65-F5344CB8AC3E}">
        <p14:creationId xmlns:p14="http://schemas.microsoft.com/office/powerpoint/2010/main" val="634795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6" y="1350110"/>
            <a:ext cx="4581149" cy="3359506"/>
          </a:xfrm>
        </p:spPr>
        <p:txBody>
          <a:bodyPr>
            <a:normAutofit fontScale="77500" lnSpcReduction="20000"/>
          </a:bodyPr>
          <a:lstStyle/>
          <a:p>
            <a:r>
              <a:rPr lang="en-US" b="1" dirty="0" smtClean="0"/>
              <a:t>Extreme Cold </a:t>
            </a:r>
            <a:r>
              <a:rPr lang="en-US" dirty="0" smtClean="0"/>
              <a:t>is </a:t>
            </a:r>
            <a:r>
              <a:rPr lang="en-US" dirty="0" smtClean="0"/>
              <a:t>dangerous but can </a:t>
            </a:r>
            <a:r>
              <a:rPr lang="en-US" dirty="0"/>
              <a:t>be even more hazardous when accompanied </a:t>
            </a:r>
            <a:r>
              <a:rPr lang="en-US" dirty="0" smtClean="0"/>
              <a:t>by high wind. </a:t>
            </a:r>
          </a:p>
          <a:p>
            <a:r>
              <a:rPr lang="en-US" dirty="0" smtClean="0"/>
              <a:t>The </a:t>
            </a:r>
            <a:r>
              <a:rPr lang="en-US" dirty="0"/>
              <a:t>two </a:t>
            </a:r>
            <a:r>
              <a:rPr lang="en-US" dirty="0" smtClean="0"/>
              <a:t>combined increase </a:t>
            </a:r>
            <a:r>
              <a:rPr lang="en-US" dirty="0"/>
              <a:t>the rate of heat loss </a:t>
            </a:r>
            <a:r>
              <a:rPr lang="en-US" dirty="0" smtClean="0"/>
              <a:t>from exposed </a:t>
            </a:r>
            <a:r>
              <a:rPr lang="en-US" dirty="0"/>
              <a:t>skin. </a:t>
            </a:r>
            <a:endParaRPr lang="en-US" dirty="0" smtClean="0"/>
          </a:p>
          <a:p>
            <a:r>
              <a:rPr lang="en-US" dirty="0" smtClean="0"/>
              <a:t>The </a:t>
            </a:r>
            <a:r>
              <a:rPr lang="en-US" dirty="0"/>
              <a:t>result can be frostbite, which is damage </a:t>
            </a:r>
            <a:r>
              <a:rPr lang="en-US" dirty="0" smtClean="0"/>
              <a:t>to skin </a:t>
            </a:r>
            <a:r>
              <a:rPr lang="en-US" dirty="0"/>
              <a:t>from freezing, or hypothermia, a dangerous lowering </a:t>
            </a:r>
            <a:r>
              <a:rPr lang="en-US" dirty="0" smtClean="0"/>
              <a:t>of body </a:t>
            </a:r>
            <a:r>
              <a:rPr lang="en-US" dirty="0"/>
              <a:t>temperature.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820" y="1363561"/>
            <a:ext cx="3757573" cy="2113635"/>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16</a:t>
            </a:fld>
            <a:endParaRPr lang="en-US"/>
          </a:p>
        </p:txBody>
      </p:sp>
    </p:spTree>
    <p:extLst>
      <p:ext uri="{BB962C8B-B14F-4D97-AF65-F5344CB8AC3E}">
        <p14:creationId xmlns:p14="http://schemas.microsoft.com/office/powerpoint/2010/main" val="263304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791320" y="1020465"/>
            <a:ext cx="4200527" cy="891995"/>
          </a:xfrm>
        </p:spPr>
        <p:txBody>
          <a:bodyPr>
            <a:normAutofit fontScale="92500" lnSpcReduction="10000"/>
          </a:bodyPr>
          <a:lstStyle/>
          <a:p>
            <a:pPr marL="0" indent="0" algn="ctr">
              <a:buNone/>
            </a:pPr>
            <a:r>
              <a:rPr lang="en-US" sz="2000" b="1" dirty="0" smtClean="0"/>
              <a:t>Wind Chill </a:t>
            </a:r>
            <a:r>
              <a:rPr lang="en-US" sz="2000" dirty="0" smtClean="0"/>
              <a:t>describes </a:t>
            </a:r>
            <a:r>
              <a:rPr lang="en-US" sz="2000" dirty="0" smtClean="0"/>
              <a:t>the combined effect </a:t>
            </a:r>
            <a:r>
              <a:rPr lang="en-US" sz="2000" dirty="0"/>
              <a:t>of cold and </a:t>
            </a:r>
            <a:r>
              <a:rPr lang="en-US" sz="2000" dirty="0" smtClean="0"/>
              <a:t>wind and is useful for estimating the danger of frostbite.</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91440"/>
            <a:ext cx="4816145" cy="52748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3979" y="1912460"/>
            <a:ext cx="2295207" cy="3075578"/>
          </a:xfrm>
          <a:prstGeom prst="rect">
            <a:avLst/>
          </a:prstGeom>
        </p:spPr>
      </p:pic>
      <p:sp>
        <p:nvSpPr>
          <p:cNvPr id="6" name="Slide Number Placeholder 5"/>
          <p:cNvSpPr>
            <a:spLocks noGrp="1"/>
          </p:cNvSpPr>
          <p:nvPr>
            <p:ph type="sldNum" sz="quarter" idx="12"/>
          </p:nvPr>
        </p:nvSpPr>
        <p:spPr/>
        <p:txBody>
          <a:bodyPr/>
          <a:lstStyle/>
          <a:p>
            <a:fld id="{B82CCC60-E8CD-4174-8B1A-7DF615B22EEF}" type="slidenum">
              <a:rPr lang="en-US" smtClean="0"/>
              <a:pPr/>
              <a:t>17</a:t>
            </a:fld>
            <a:endParaRPr lang="en-US"/>
          </a:p>
        </p:txBody>
      </p:sp>
    </p:spTree>
    <p:extLst>
      <p:ext uri="{BB962C8B-B14F-4D97-AF65-F5344CB8AC3E}">
        <p14:creationId xmlns:p14="http://schemas.microsoft.com/office/powerpoint/2010/main" val="1045827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6" y="1350109"/>
            <a:ext cx="8246070" cy="3512215"/>
          </a:xfrm>
        </p:spPr>
        <p:txBody>
          <a:bodyPr>
            <a:normAutofit fontScale="62500" lnSpcReduction="20000"/>
          </a:bodyPr>
          <a:lstStyle/>
          <a:p>
            <a:pPr marL="0" indent="0">
              <a:buNone/>
            </a:pPr>
            <a:r>
              <a:rPr lang="en-US" sz="3800" dirty="0" smtClean="0"/>
              <a:t>Safety and Winter Storms.</a:t>
            </a:r>
          </a:p>
          <a:p>
            <a:r>
              <a:rPr lang="en-US" dirty="0" smtClean="0"/>
              <a:t>If </a:t>
            </a:r>
            <a:r>
              <a:rPr lang="en-US" dirty="0"/>
              <a:t>you are caught outdoors in a winter </a:t>
            </a:r>
            <a:r>
              <a:rPr lang="en-US" dirty="0" smtClean="0"/>
              <a:t>storm, </a:t>
            </a:r>
            <a:r>
              <a:rPr lang="en-US" dirty="0"/>
              <a:t>it is important to stay dry, cover all exposed parts of </a:t>
            </a:r>
            <a:r>
              <a:rPr lang="en-US" dirty="0" smtClean="0"/>
              <a:t>your body </a:t>
            </a:r>
            <a:r>
              <a:rPr lang="en-US" dirty="0"/>
              <a:t>(several layers of clothing provide more protection than </a:t>
            </a:r>
            <a:r>
              <a:rPr lang="en-US" dirty="0" smtClean="0"/>
              <a:t>a single </a:t>
            </a:r>
            <a:r>
              <a:rPr lang="en-US" dirty="0"/>
              <a:t>heavy coat), and avoid </a:t>
            </a:r>
            <a:r>
              <a:rPr lang="en-US" dirty="0" smtClean="0"/>
              <a:t>overexertion to </a:t>
            </a:r>
            <a:r>
              <a:rPr lang="en-US" dirty="0"/>
              <a:t>help prevent frostbite and </a:t>
            </a:r>
            <a:r>
              <a:rPr lang="en-US" dirty="0" smtClean="0"/>
              <a:t>hypothermia. </a:t>
            </a:r>
          </a:p>
          <a:p>
            <a:r>
              <a:rPr lang="en-US" dirty="0" smtClean="0"/>
              <a:t>If </a:t>
            </a:r>
            <a:r>
              <a:rPr lang="en-US" dirty="0"/>
              <a:t>there is no shelter </a:t>
            </a:r>
            <a:r>
              <a:rPr lang="en-US" dirty="0" smtClean="0"/>
              <a:t>available, prepare </a:t>
            </a:r>
            <a:r>
              <a:rPr lang="en-US" dirty="0"/>
              <a:t>a lean-to, windbreak, or </a:t>
            </a:r>
            <a:r>
              <a:rPr lang="en-US" dirty="0" smtClean="0"/>
              <a:t>snow cave </a:t>
            </a:r>
            <a:r>
              <a:rPr lang="en-US" dirty="0"/>
              <a:t>for protection from the </a:t>
            </a:r>
            <a:r>
              <a:rPr lang="en-US" dirty="0" smtClean="0"/>
              <a:t>wind. </a:t>
            </a:r>
          </a:p>
          <a:p>
            <a:r>
              <a:rPr lang="en-US" dirty="0" smtClean="0"/>
              <a:t>Build </a:t>
            </a:r>
            <a:r>
              <a:rPr lang="en-US" dirty="0"/>
              <a:t>a fire if </a:t>
            </a:r>
            <a:r>
              <a:rPr lang="en-US" dirty="0" smtClean="0"/>
              <a:t>possible to provide heat </a:t>
            </a:r>
            <a:r>
              <a:rPr lang="en-US" dirty="0"/>
              <a:t>and </a:t>
            </a:r>
            <a:r>
              <a:rPr lang="en-US" dirty="0" smtClean="0"/>
              <a:t>attract the attention </a:t>
            </a:r>
            <a:r>
              <a:rPr lang="en-US" dirty="0"/>
              <a:t>of rescuers</a:t>
            </a:r>
            <a:r>
              <a:rPr lang="en-US" dirty="0" smtClean="0"/>
              <a:t>.</a:t>
            </a:r>
          </a:p>
          <a:p>
            <a:r>
              <a:rPr lang="en-US" dirty="0"/>
              <a:t>If you are out in a car, stay </a:t>
            </a:r>
            <a:r>
              <a:rPr lang="en-US" dirty="0" smtClean="0"/>
              <a:t>with the </a:t>
            </a:r>
            <a:r>
              <a:rPr lang="en-US" dirty="0"/>
              <a:t>car and tie a brightly colored </a:t>
            </a:r>
            <a:r>
              <a:rPr lang="en-US" dirty="0" smtClean="0"/>
              <a:t>cloth to </a:t>
            </a:r>
            <a:r>
              <a:rPr lang="en-US" dirty="0"/>
              <a:t>the antenna so that you might </a:t>
            </a:r>
            <a:r>
              <a:rPr lang="en-US" dirty="0" smtClean="0"/>
              <a:t>be seen </a:t>
            </a:r>
            <a:r>
              <a:rPr lang="en-US" dirty="0"/>
              <a:t>by rescuers. </a:t>
            </a:r>
            <a:endParaRPr lang="en-US" dirty="0" smtClean="0"/>
          </a:p>
          <a:p>
            <a:r>
              <a:rPr lang="en-US" dirty="0" smtClean="0"/>
              <a:t>For </a:t>
            </a:r>
            <a:r>
              <a:rPr lang="en-US" dirty="0"/>
              <a:t>about 10 </a:t>
            </a:r>
            <a:r>
              <a:rPr lang="en-US" dirty="0" smtClean="0"/>
              <a:t>minutes each </a:t>
            </a:r>
            <a:r>
              <a:rPr lang="en-US" dirty="0"/>
              <a:t>hour, start the car and run </a:t>
            </a:r>
            <a:r>
              <a:rPr lang="en-US" dirty="0" smtClean="0"/>
              <a:t>the heater making </a:t>
            </a:r>
            <a:r>
              <a:rPr lang="en-US" dirty="0"/>
              <a:t>sure the car’s </a:t>
            </a:r>
            <a:r>
              <a:rPr lang="en-US" dirty="0" smtClean="0"/>
              <a:t>exhaust pipe </a:t>
            </a:r>
            <a:r>
              <a:rPr lang="en-US" dirty="0"/>
              <a:t>is not blocked; otherwise, </a:t>
            </a:r>
            <a:r>
              <a:rPr lang="en-US" dirty="0" smtClean="0"/>
              <a:t>deadly exhaust </a:t>
            </a:r>
            <a:r>
              <a:rPr lang="en-US" dirty="0"/>
              <a:t>fumes will fill your car.</a:t>
            </a:r>
          </a:p>
        </p:txBody>
      </p:sp>
      <p:sp>
        <p:nvSpPr>
          <p:cNvPr id="4" name="Slide Number Placeholder 3"/>
          <p:cNvSpPr>
            <a:spLocks noGrp="1"/>
          </p:cNvSpPr>
          <p:nvPr>
            <p:ph type="sldNum" sz="quarter" idx="12"/>
          </p:nvPr>
        </p:nvSpPr>
        <p:spPr/>
        <p:txBody>
          <a:bodyPr/>
          <a:lstStyle/>
          <a:p>
            <a:fld id="{B82CCC60-E8CD-4174-8B1A-7DF615B22EEF}" type="slidenum">
              <a:rPr lang="en-US" smtClean="0"/>
              <a:pPr/>
              <a:t>18</a:t>
            </a:fld>
            <a:endParaRPr lang="en-US"/>
          </a:p>
        </p:txBody>
      </p:sp>
    </p:spTree>
    <p:extLst>
      <p:ext uri="{BB962C8B-B14F-4D97-AF65-F5344CB8AC3E}">
        <p14:creationId xmlns:p14="http://schemas.microsoft.com/office/powerpoint/2010/main" val="3779329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6" y="1350110"/>
            <a:ext cx="5344674" cy="3664920"/>
          </a:xfrm>
        </p:spPr>
        <p:txBody>
          <a:bodyPr>
            <a:normAutofit/>
          </a:bodyPr>
          <a:lstStyle/>
          <a:p>
            <a:pPr>
              <a:lnSpc>
                <a:spcPct val="80000"/>
              </a:lnSpc>
              <a:spcBef>
                <a:spcPts val="380"/>
              </a:spcBef>
            </a:pPr>
            <a:r>
              <a:rPr lang="en-US" sz="2000" b="1" dirty="0" smtClean="0"/>
              <a:t>Thunderstorms </a:t>
            </a:r>
            <a:r>
              <a:rPr lang="en-US" sz="2000" dirty="0" smtClean="0"/>
              <a:t>form when warm</a:t>
            </a:r>
            <a:r>
              <a:rPr lang="en-US" sz="2000" dirty="0"/>
              <a:t>, moist air creates updrafts that form large </a:t>
            </a:r>
            <a:r>
              <a:rPr lang="en-US" sz="2000" dirty="0" smtClean="0"/>
              <a:t>precipitation drops </a:t>
            </a:r>
            <a:r>
              <a:rPr lang="en-US" sz="2000" dirty="0"/>
              <a:t>in clouds. </a:t>
            </a:r>
            <a:endParaRPr lang="en-US" sz="2000" dirty="0" smtClean="0"/>
          </a:p>
          <a:p>
            <a:pPr>
              <a:lnSpc>
                <a:spcPct val="80000"/>
              </a:lnSpc>
              <a:spcBef>
                <a:spcPts val="380"/>
              </a:spcBef>
            </a:pPr>
            <a:r>
              <a:rPr lang="en-US" sz="2000" dirty="0" smtClean="0"/>
              <a:t>As </a:t>
            </a:r>
            <a:r>
              <a:rPr lang="en-US" sz="2000" dirty="0"/>
              <a:t>this </a:t>
            </a:r>
            <a:r>
              <a:rPr lang="en-US" sz="2000" dirty="0" smtClean="0"/>
              <a:t>precipitation </a:t>
            </a:r>
            <a:r>
              <a:rPr lang="en-US" sz="2000" dirty="0"/>
              <a:t>develops, positive </a:t>
            </a:r>
            <a:r>
              <a:rPr lang="en-US" sz="2000" dirty="0" smtClean="0"/>
              <a:t>and negative </a:t>
            </a:r>
            <a:r>
              <a:rPr lang="en-US" sz="2000" dirty="0"/>
              <a:t>electrical charges separate and build up in </a:t>
            </a:r>
            <a:r>
              <a:rPr lang="en-US" sz="2000" dirty="0" smtClean="0"/>
              <a:t>different parts </a:t>
            </a:r>
            <a:r>
              <a:rPr lang="en-US" sz="2000" dirty="0"/>
              <a:t>of the clouds and on the ground beneath the </a:t>
            </a:r>
            <a:r>
              <a:rPr lang="en-US" sz="2000" dirty="0" smtClean="0"/>
              <a:t>clouds. </a:t>
            </a:r>
          </a:p>
          <a:p>
            <a:pPr>
              <a:lnSpc>
                <a:spcPct val="80000"/>
              </a:lnSpc>
              <a:spcBef>
                <a:spcPts val="380"/>
              </a:spcBef>
            </a:pPr>
            <a:r>
              <a:rPr lang="en-US" sz="2000" dirty="0" smtClean="0"/>
              <a:t>When </a:t>
            </a:r>
            <a:r>
              <a:rPr lang="en-US" sz="2000" dirty="0"/>
              <a:t>charges have built up enough, they can “jump the </a:t>
            </a:r>
            <a:r>
              <a:rPr lang="en-US" sz="2000" dirty="0" smtClean="0"/>
              <a:t>gap” between </a:t>
            </a:r>
            <a:r>
              <a:rPr lang="en-US" sz="2000" dirty="0"/>
              <a:t>regions of opposite charge, discharging the </a:t>
            </a:r>
            <a:r>
              <a:rPr lang="en-US" sz="2000" dirty="0" smtClean="0"/>
              <a:t>areas creating </a:t>
            </a:r>
            <a:r>
              <a:rPr lang="en-US" sz="2000" dirty="0"/>
              <a:t>what we </a:t>
            </a:r>
            <a:r>
              <a:rPr lang="en-US" sz="2000" dirty="0" smtClean="0"/>
              <a:t>call </a:t>
            </a:r>
            <a:r>
              <a:rPr lang="en-US" sz="2000" b="1" dirty="0" smtClean="0"/>
              <a:t>lightning</a:t>
            </a:r>
            <a:r>
              <a:rPr lang="en-US" sz="2000" i="1" dirty="0" smtClean="0"/>
              <a:t>.</a:t>
            </a:r>
          </a:p>
          <a:p>
            <a:pPr>
              <a:lnSpc>
                <a:spcPct val="80000"/>
              </a:lnSpc>
              <a:spcBef>
                <a:spcPts val="380"/>
              </a:spcBef>
            </a:pPr>
            <a:r>
              <a:rPr lang="en-US" sz="2000" dirty="0" smtClean="0"/>
              <a:t>In </a:t>
            </a:r>
            <a:r>
              <a:rPr lang="en-US" sz="2000" dirty="0"/>
              <a:t>the United States about </a:t>
            </a:r>
            <a:r>
              <a:rPr lang="en-US" sz="2000" dirty="0" smtClean="0"/>
              <a:t>90 people </a:t>
            </a:r>
            <a:r>
              <a:rPr lang="en-US" sz="2000" dirty="0"/>
              <a:t>die each year from being struck by lightning.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651" y="1350110"/>
            <a:ext cx="2790384" cy="3487980"/>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19</a:t>
            </a:fld>
            <a:endParaRPr lang="en-US"/>
          </a:p>
        </p:txBody>
      </p:sp>
    </p:spTree>
    <p:extLst>
      <p:ext uri="{BB962C8B-B14F-4D97-AF65-F5344CB8AC3E}">
        <p14:creationId xmlns:p14="http://schemas.microsoft.com/office/powerpoint/2010/main" val="641292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sz="2637" dirty="0">
                <a:solidFill>
                  <a:srgbClr val="000000"/>
                </a:solidFill>
                <a:latin typeface="Arial Rounded MT Bold" pitchFamily="34" charset="0"/>
              </a:rPr>
              <a:t>Weather Merit Badge Requirements</a:t>
            </a:r>
          </a:p>
        </p:txBody>
      </p:sp>
      <p:sp>
        <p:nvSpPr>
          <p:cNvPr id="3075" name="Content Placeholder 2"/>
          <p:cNvSpPr>
            <a:spLocks noGrp="1"/>
          </p:cNvSpPr>
          <p:nvPr>
            <p:ph idx="1"/>
          </p:nvPr>
        </p:nvSpPr>
        <p:spPr/>
        <p:txBody>
          <a:bodyPr>
            <a:noAutofit/>
          </a:bodyPr>
          <a:lstStyle/>
          <a:p>
            <a:pPr>
              <a:buFont typeface="+mj-lt"/>
              <a:buAutoNum type="arabicPeriod"/>
            </a:pPr>
            <a:r>
              <a:rPr lang="en-US" sz="1600" dirty="0"/>
              <a:t>Define meteorology. Explain what weather is and what climate is. Discuss how the weather affects farmers, sailors, aviators, and the outdoor construction industry. Tell why weather forecasts are important to each of these groups.</a:t>
            </a:r>
          </a:p>
          <a:p>
            <a:pPr>
              <a:buFont typeface="+mj-lt"/>
              <a:buAutoNum type="arabicPeriod"/>
            </a:pPr>
            <a:r>
              <a:rPr lang="en-US" sz="1600" dirty="0"/>
              <a:t>Name five dangerous weather-related conditions. Give the safety rules for each when outdoors and explain the difference between a severe weather watch and a warning. Discuss the safety rules with your family.</a:t>
            </a:r>
          </a:p>
          <a:p>
            <a:pPr>
              <a:buFont typeface="+mj-lt"/>
              <a:buAutoNum type="arabicPeriod"/>
            </a:pPr>
            <a:r>
              <a:rPr lang="en-US" sz="1600" dirty="0"/>
              <a:t>Explain the difference between high- and low-pressure systems in the atmosphere. Tell which is related to good and to poor weather. Draw cross sections of a cold front and a warm front, showing the location and movements of the cold and warm air, the frontal slope, the location and types of clouds associated with each type of front, and the location of precipitation.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55325"/>
            <a:ext cx="714860" cy="729753"/>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2</a:t>
            </a:fld>
            <a:endParaRPr lang="en-US"/>
          </a:p>
        </p:txBody>
      </p:sp>
    </p:spTree>
    <p:extLst>
      <p:ext uri="{BB962C8B-B14F-4D97-AF65-F5344CB8AC3E}">
        <p14:creationId xmlns:p14="http://schemas.microsoft.com/office/powerpoint/2010/main" val="2649754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6" y="1350110"/>
            <a:ext cx="5039263" cy="3359506"/>
          </a:xfrm>
        </p:spPr>
        <p:txBody>
          <a:bodyPr>
            <a:normAutofit fontScale="85000" lnSpcReduction="10000"/>
          </a:bodyPr>
          <a:lstStyle/>
          <a:p>
            <a:pPr marL="0" indent="0">
              <a:buNone/>
            </a:pPr>
            <a:r>
              <a:rPr lang="en-US" b="1" dirty="0"/>
              <a:t>Staying Safe During a Thunderstorm</a:t>
            </a:r>
          </a:p>
          <a:p>
            <a:r>
              <a:rPr lang="en-US" sz="2400" dirty="0" smtClean="0"/>
              <a:t>Do </a:t>
            </a:r>
            <a:r>
              <a:rPr lang="en-US" sz="2400" dirty="0"/>
              <a:t>not stand </a:t>
            </a:r>
            <a:r>
              <a:rPr lang="en-US" sz="2400" dirty="0" smtClean="0"/>
              <a:t>in open </a:t>
            </a:r>
            <a:r>
              <a:rPr lang="en-US" sz="2400" dirty="0"/>
              <a:t>areas or near lightning targets such as trees, power poles</a:t>
            </a:r>
            <a:r>
              <a:rPr lang="en-US" sz="2400" dirty="0" smtClean="0"/>
              <a:t>, or </a:t>
            </a:r>
            <a:r>
              <a:rPr lang="en-US" sz="2400" dirty="0"/>
              <a:t>wire fences. </a:t>
            </a:r>
            <a:endParaRPr lang="en-US" sz="2400" dirty="0" smtClean="0"/>
          </a:p>
          <a:p>
            <a:r>
              <a:rPr lang="en-US" sz="2400" dirty="0" smtClean="0"/>
              <a:t>Metal </a:t>
            </a:r>
            <a:r>
              <a:rPr lang="en-US" sz="2400" dirty="0"/>
              <a:t>conducts electricity, so also stay </a:t>
            </a:r>
            <a:r>
              <a:rPr lang="en-US" sz="2400" dirty="0" smtClean="0"/>
              <a:t>away from </a:t>
            </a:r>
            <a:r>
              <a:rPr lang="en-US" sz="2400" dirty="0"/>
              <a:t>metal poles (such as tent poles) and such. </a:t>
            </a:r>
            <a:endParaRPr lang="en-US" sz="2400" dirty="0" smtClean="0"/>
          </a:p>
          <a:p>
            <a:r>
              <a:rPr lang="en-US" sz="2400" dirty="0" smtClean="0"/>
              <a:t>Water </a:t>
            </a:r>
            <a:r>
              <a:rPr lang="en-US" sz="2400" dirty="0"/>
              <a:t>also conducts electricity, so if you are </a:t>
            </a:r>
            <a:r>
              <a:rPr lang="en-US" sz="2400" dirty="0" smtClean="0"/>
              <a:t>boating or </a:t>
            </a:r>
            <a:r>
              <a:rPr lang="en-US" sz="2400" dirty="0"/>
              <a:t>swimming, get to land immediately when a </a:t>
            </a:r>
            <a:r>
              <a:rPr lang="en-US" sz="2400" dirty="0" smtClean="0"/>
              <a:t>storm is </a:t>
            </a:r>
            <a:r>
              <a:rPr lang="en-US" sz="2400" dirty="0"/>
              <a:t>approaching.</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1350110"/>
            <a:ext cx="3316530" cy="331653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20</a:t>
            </a:fld>
            <a:endParaRPr lang="en-US"/>
          </a:p>
        </p:txBody>
      </p:sp>
    </p:spTree>
    <p:extLst>
      <p:ext uri="{BB962C8B-B14F-4D97-AF65-F5344CB8AC3E}">
        <p14:creationId xmlns:p14="http://schemas.microsoft.com/office/powerpoint/2010/main" val="173434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143555" y="1350110"/>
            <a:ext cx="5650085" cy="3359506"/>
          </a:xfrm>
        </p:spPr>
        <p:txBody>
          <a:bodyPr>
            <a:normAutofit fontScale="70000" lnSpcReduction="20000"/>
          </a:bodyPr>
          <a:lstStyle/>
          <a:p>
            <a:pPr marL="0" indent="0">
              <a:buNone/>
            </a:pPr>
            <a:r>
              <a:rPr lang="en-US" sz="3400" b="1" dirty="0"/>
              <a:t>Staying Safe During a Thunderstorm</a:t>
            </a:r>
          </a:p>
          <a:p>
            <a:r>
              <a:rPr lang="en-US" dirty="0" smtClean="0"/>
              <a:t>When </a:t>
            </a:r>
            <a:r>
              <a:rPr lang="en-US" dirty="0"/>
              <a:t>hiking near </a:t>
            </a:r>
            <a:r>
              <a:rPr lang="en-US" dirty="0" smtClean="0"/>
              <a:t>mountaintops get </a:t>
            </a:r>
            <a:r>
              <a:rPr lang="en-US" dirty="0"/>
              <a:t>downhill before the </a:t>
            </a:r>
            <a:r>
              <a:rPr lang="en-US" dirty="0" smtClean="0"/>
              <a:t>lightning begins</a:t>
            </a:r>
            <a:r>
              <a:rPr lang="en-US" dirty="0"/>
              <a:t>, if possible. </a:t>
            </a:r>
            <a:endParaRPr lang="en-US" dirty="0" smtClean="0"/>
          </a:p>
          <a:p>
            <a:r>
              <a:rPr lang="en-US" dirty="0" smtClean="0"/>
              <a:t>If </a:t>
            </a:r>
            <a:r>
              <a:rPr lang="en-US" dirty="0"/>
              <a:t>a storm catches you, take shelter in a </a:t>
            </a:r>
            <a:r>
              <a:rPr lang="en-US" dirty="0" smtClean="0"/>
              <a:t>cave or </a:t>
            </a:r>
            <a:r>
              <a:rPr lang="en-US" dirty="0"/>
              <a:t>a low spot among the rocks, making sure to avoid </a:t>
            </a:r>
            <a:r>
              <a:rPr lang="en-US" dirty="0" smtClean="0"/>
              <a:t>prominent outcroppings </a:t>
            </a:r>
            <a:r>
              <a:rPr lang="en-US" dirty="0"/>
              <a:t>and overhangs. </a:t>
            </a:r>
            <a:endParaRPr lang="en-US" dirty="0" smtClean="0"/>
          </a:p>
          <a:p>
            <a:r>
              <a:rPr lang="en-US" dirty="0" smtClean="0"/>
              <a:t>If you </a:t>
            </a:r>
            <a:r>
              <a:rPr lang="en-US" dirty="0"/>
              <a:t>cannot find shelter, </a:t>
            </a:r>
            <a:r>
              <a:rPr lang="en-US" dirty="0" smtClean="0"/>
              <a:t>become the </a:t>
            </a:r>
            <a:r>
              <a:rPr lang="en-US" dirty="0"/>
              <a:t>smallest target you can. </a:t>
            </a:r>
            <a:endParaRPr lang="en-US" dirty="0" smtClean="0"/>
          </a:p>
          <a:p>
            <a:pPr lvl="1"/>
            <a:r>
              <a:rPr lang="en-US" dirty="0" smtClean="0"/>
              <a:t>Squat </a:t>
            </a:r>
            <a:r>
              <a:rPr lang="en-US" dirty="0"/>
              <a:t>on the </a:t>
            </a:r>
            <a:r>
              <a:rPr lang="en-US" dirty="0" smtClean="0"/>
              <a:t>balls of </a:t>
            </a:r>
            <a:r>
              <a:rPr lang="en-US" dirty="0"/>
              <a:t>your feet, cover your ears with </a:t>
            </a:r>
            <a:r>
              <a:rPr lang="en-US" dirty="0" smtClean="0"/>
              <a:t>your hands</a:t>
            </a:r>
            <a:r>
              <a:rPr lang="en-US" dirty="0"/>
              <a:t>, and get your head close to </a:t>
            </a:r>
            <a:r>
              <a:rPr lang="en-US" dirty="0" smtClean="0"/>
              <a:t>your knees</a:t>
            </a:r>
            <a:r>
              <a:rPr lang="en-US" dirty="0"/>
              <a:t>. </a:t>
            </a:r>
            <a:endParaRPr lang="en-US" dirty="0" smtClean="0"/>
          </a:p>
        </p:txBody>
      </p:sp>
      <p:pic>
        <p:nvPicPr>
          <p:cNvPr id="5" name="Picture 4"/>
          <p:cNvPicPr>
            <a:picLocks noChangeAspect="1"/>
          </p:cNvPicPr>
          <p:nvPr/>
        </p:nvPicPr>
        <p:blipFill>
          <a:blip r:embed="rId2"/>
          <a:stretch>
            <a:fillRect/>
          </a:stretch>
        </p:blipFill>
        <p:spPr>
          <a:xfrm>
            <a:off x="5793640" y="1502815"/>
            <a:ext cx="3208565" cy="257175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21</a:t>
            </a:fld>
            <a:endParaRPr lang="en-US"/>
          </a:p>
        </p:txBody>
      </p:sp>
    </p:spTree>
    <p:extLst>
      <p:ext uri="{BB962C8B-B14F-4D97-AF65-F5344CB8AC3E}">
        <p14:creationId xmlns:p14="http://schemas.microsoft.com/office/powerpoint/2010/main" val="2225792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5" y="1350110"/>
            <a:ext cx="5191969" cy="3664920"/>
          </a:xfrm>
        </p:spPr>
        <p:txBody>
          <a:bodyPr>
            <a:normAutofit fontScale="70000" lnSpcReduction="20000"/>
          </a:bodyPr>
          <a:lstStyle/>
          <a:p>
            <a:pPr marL="0" indent="0">
              <a:buNone/>
            </a:pPr>
            <a:r>
              <a:rPr lang="en-US" sz="3400" b="1" dirty="0"/>
              <a:t>Staying Safe During a Thunderstorm</a:t>
            </a:r>
          </a:p>
          <a:p>
            <a:r>
              <a:rPr lang="en-US" dirty="0" smtClean="0"/>
              <a:t>Take shelter in a steel-framed building or hard-topped motor vehicle if you can. </a:t>
            </a:r>
          </a:p>
          <a:p>
            <a:r>
              <a:rPr lang="en-US" dirty="0" smtClean="0"/>
              <a:t>Such places are safe because the charge stays within the frame of the building or vehicle and is conducted safely to ground without endangering the occupants. </a:t>
            </a:r>
          </a:p>
          <a:p>
            <a:pPr lvl="1"/>
            <a:r>
              <a:rPr lang="en-US" dirty="0" smtClean="0"/>
              <a:t>During a thunderstorm, do not use objects connected to electrical power. </a:t>
            </a:r>
          </a:p>
          <a:p>
            <a:r>
              <a:rPr lang="en-US" dirty="0" smtClean="0"/>
              <a:t>Staying near stoves, fireplaces, and plumbing is also dangerous, because metal can conduct electricity.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934" y="1350110"/>
            <a:ext cx="3318220" cy="2208410"/>
          </a:xfrm>
          <a:prstGeom prst="rect">
            <a:avLst/>
          </a:prstGeom>
        </p:spPr>
      </p:pic>
      <p:sp>
        <p:nvSpPr>
          <p:cNvPr id="5" name="TextBox 4"/>
          <p:cNvSpPr txBox="1"/>
          <p:nvPr/>
        </p:nvSpPr>
        <p:spPr>
          <a:xfrm>
            <a:off x="5640934" y="3640685"/>
            <a:ext cx="3318220" cy="923330"/>
          </a:xfrm>
          <a:prstGeom prst="rect">
            <a:avLst/>
          </a:prstGeom>
          <a:noFill/>
        </p:spPr>
        <p:txBody>
          <a:bodyPr wrap="square" rtlCol="0">
            <a:spAutoFit/>
          </a:bodyPr>
          <a:lstStyle/>
          <a:p>
            <a:pPr algn="ctr"/>
            <a:r>
              <a:rPr lang="en-US" dirty="0" smtClean="0">
                <a:solidFill>
                  <a:srgbClr val="002060"/>
                </a:solidFill>
              </a:rPr>
              <a:t>Faraday cage protection from lightning </a:t>
            </a:r>
            <a:r>
              <a:rPr lang="en-US" dirty="0" smtClean="0">
                <a:solidFill>
                  <a:srgbClr val="002060"/>
                </a:solidFill>
              </a:rPr>
              <a:t>strikes much like a steel framed building or car.</a:t>
            </a:r>
            <a:endParaRPr lang="en-US" dirty="0">
              <a:solidFill>
                <a:srgbClr val="002060"/>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pPr/>
              <a:t>22</a:t>
            </a:fld>
            <a:endParaRPr lang="en-US"/>
          </a:p>
        </p:txBody>
      </p:sp>
    </p:spTree>
    <p:extLst>
      <p:ext uri="{BB962C8B-B14F-4D97-AF65-F5344CB8AC3E}">
        <p14:creationId xmlns:p14="http://schemas.microsoft.com/office/powerpoint/2010/main" val="754377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6" y="1350110"/>
            <a:ext cx="5191969" cy="3359506"/>
          </a:xfrm>
        </p:spPr>
        <p:txBody>
          <a:bodyPr>
            <a:normAutofit fontScale="62500" lnSpcReduction="20000"/>
          </a:bodyPr>
          <a:lstStyle/>
          <a:p>
            <a:pPr marL="0" indent="0">
              <a:buNone/>
            </a:pPr>
            <a:r>
              <a:rPr lang="en-US" sz="3800" b="1" dirty="0" smtClean="0"/>
              <a:t>Floods</a:t>
            </a:r>
          </a:p>
          <a:p>
            <a:r>
              <a:rPr lang="en-US" dirty="0" smtClean="0"/>
              <a:t>Torrential rains </a:t>
            </a:r>
            <a:r>
              <a:rPr lang="en-US" dirty="0"/>
              <a:t>of thunderstorms or tropical cyclones can cause flooding</a:t>
            </a:r>
            <a:r>
              <a:rPr lang="en-US" dirty="0" smtClean="0"/>
              <a:t>.</a:t>
            </a:r>
          </a:p>
          <a:p>
            <a:r>
              <a:rPr lang="en-US" dirty="0" smtClean="0"/>
              <a:t>Some </a:t>
            </a:r>
            <a:r>
              <a:rPr lang="en-US" dirty="0"/>
              <a:t>floods occur when winter or spring rains combine </a:t>
            </a:r>
            <a:r>
              <a:rPr lang="en-US" dirty="0" smtClean="0"/>
              <a:t>with melting </a:t>
            </a:r>
            <a:r>
              <a:rPr lang="en-US" dirty="0"/>
              <a:t>snows to fill river basins with too much water too quickly.</a:t>
            </a:r>
          </a:p>
          <a:p>
            <a:pPr lvl="1"/>
            <a:r>
              <a:rPr lang="en-US" dirty="0"/>
              <a:t>Such events usually take several days to develop. </a:t>
            </a:r>
            <a:endParaRPr lang="en-US" dirty="0" smtClean="0"/>
          </a:p>
          <a:p>
            <a:r>
              <a:rPr lang="en-US" dirty="0" smtClean="0"/>
              <a:t>Other floods arise </a:t>
            </a:r>
            <a:r>
              <a:rPr lang="en-US" dirty="0"/>
              <a:t>suddenly as the result of heavy localized rainfall. </a:t>
            </a:r>
            <a:endParaRPr lang="en-US" dirty="0" smtClean="0"/>
          </a:p>
          <a:p>
            <a:r>
              <a:rPr lang="en-US" dirty="0" smtClean="0"/>
              <a:t>These </a:t>
            </a:r>
            <a:r>
              <a:rPr lang="en-US" b="1" dirty="0" smtClean="0"/>
              <a:t>flash </a:t>
            </a:r>
            <a:r>
              <a:rPr lang="en-US" b="1" dirty="0"/>
              <a:t>floods </a:t>
            </a:r>
            <a:r>
              <a:rPr lang="en-US" dirty="0"/>
              <a:t>can become raging torrents very fast, sometimes </a:t>
            </a:r>
            <a:r>
              <a:rPr lang="en-US" dirty="0" smtClean="0"/>
              <a:t>in less </a:t>
            </a:r>
            <a:r>
              <a:rPr lang="en-US" dirty="0"/>
              <a:t>than an hour, and can sweep away everything in their path.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935" y="1502815"/>
            <a:ext cx="3274778" cy="2113635"/>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23</a:t>
            </a:fld>
            <a:endParaRPr lang="en-US"/>
          </a:p>
        </p:txBody>
      </p:sp>
    </p:spTree>
    <p:extLst>
      <p:ext uri="{BB962C8B-B14F-4D97-AF65-F5344CB8AC3E}">
        <p14:creationId xmlns:p14="http://schemas.microsoft.com/office/powerpoint/2010/main" val="1748570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6" y="1350110"/>
            <a:ext cx="4886559" cy="3359506"/>
          </a:xfrm>
        </p:spPr>
        <p:txBody>
          <a:bodyPr>
            <a:normAutofit/>
          </a:bodyPr>
          <a:lstStyle/>
          <a:p>
            <a:pPr marL="0" indent="0">
              <a:buNone/>
            </a:pPr>
            <a:r>
              <a:rPr lang="en-US" sz="2600" b="1" dirty="0"/>
              <a:t>Floods</a:t>
            </a:r>
          </a:p>
          <a:p>
            <a:pPr>
              <a:lnSpc>
                <a:spcPct val="80000"/>
              </a:lnSpc>
              <a:spcBef>
                <a:spcPts val="380"/>
              </a:spcBef>
            </a:pPr>
            <a:r>
              <a:rPr lang="en-US" sz="2000" dirty="0" smtClean="0"/>
              <a:t>Floods that arise </a:t>
            </a:r>
            <a:r>
              <a:rPr lang="en-US" sz="2000" dirty="0"/>
              <a:t>suddenly as the result of heavy localized </a:t>
            </a:r>
            <a:r>
              <a:rPr lang="en-US" sz="2000" dirty="0" smtClean="0"/>
              <a:t>rainfall are called </a:t>
            </a:r>
            <a:r>
              <a:rPr lang="en-US" sz="2000" b="1" dirty="0" smtClean="0"/>
              <a:t>flash floods.</a:t>
            </a:r>
          </a:p>
          <a:p>
            <a:pPr>
              <a:lnSpc>
                <a:spcPct val="80000"/>
              </a:lnSpc>
              <a:spcBef>
                <a:spcPts val="380"/>
              </a:spcBef>
            </a:pPr>
            <a:r>
              <a:rPr lang="en-US" sz="2000" dirty="0" smtClean="0"/>
              <a:t>They</a:t>
            </a:r>
            <a:r>
              <a:rPr lang="en-US" sz="2000" b="1" dirty="0" smtClean="0"/>
              <a:t> </a:t>
            </a:r>
            <a:r>
              <a:rPr lang="en-US" sz="2000" dirty="0"/>
              <a:t>can become raging torrents very fast, sometimes </a:t>
            </a:r>
            <a:r>
              <a:rPr lang="en-US" sz="2000" dirty="0" smtClean="0"/>
              <a:t>in less </a:t>
            </a:r>
            <a:r>
              <a:rPr lang="en-US" sz="2000" dirty="0"/>
              <a:t>than an hour, and can sweep away everything in their path.</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5525" y="1808225"/>
            <a:ext cx="3572267" cy="200940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24</a:t>
            </a:fld>
            <a:endParaRPr lang="en-US"/>
          </a:p>
        </p:txBody>
      </p:sp>
    </p:spTree>
    <p:extLst>
      <p:ext uri="{BB962C8B-B14F-4D97-AF65-F5344CB8AC3E}">
        <p14:creationId xmlns:p14="http://schemas.microsoft.com/office/powerpoint/2010/main" val="3335454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143556" y="1350110"/>
            <a:ext cx="5191970" cy="3664920"/>
          </a:xfrm>
        </p:spPr>
        <p:txBody>
          <a:bodyPr>
            <a:normAutofit fontScale="62500" lnSpcReduction="20000"/>
          </a:bodyPr>
          <a:lstStyle/>
          <a:p>
            <a:pPr marL="0" indent="0">
              <a:buNone/>
            </a:pPr>
            <a:r>
              <a:rPr lang="en-US" sz="3800" b="1" dirty="0"/>
              <a:t>Safety and Flooding</a:t>
            </a:r>
          </a:p>
          <a:p>
            <a:r>
              <a:rPr lang="en-US" dirty="0" smtClean="0"/>
              <a:t>When </a:t>
            </a:r>
            <a:r>
              <a:rPr lang="en-US" dirty="0"/>
              <a:t>camping, stay clear of natural streambeds </a:t>
            </a:r>
            <a:r>
              <a:rPr lang="en-US" dirty="0" smtClean="0"/>
              <a:t>during the </a:t>
            </a:r>
            <a:r>
              <a:rPr lang="en-US" dirty="0"/>
              <a:t>time of year when rainstorms are common. </a:t>
            </a:r>
            <a:endParaRPr lang="en-US" dirty="0" smtClean="0"/>
          </a:p>
          <a:p>
            <a:r>
              <a:rPr lang="en-US" dirty="0" smtClean="0"/>
              <a:t>In </a:t>
            </a:r>
            <a:r>
              <a:rPr lang="en-US" dirty="0"/>
              <a:t>case of a flood in rugged terrain, climb </a:t>
            </a:r>
            <a:r>
              <a:rPr lang="en-US" dirty="0" smtClean="0"/>
              <a:t>to high </a:t>
            </a:r>
            <a:r>
              <a:rPr lang="en-US" dirty="0"/>
              <a:t>ground immediately, even if it means abandoning </a:t>
            </a:r>
            <a:r>
              <a:rPr lang="en-US" dirty="0" smtClean="0"/>
              <a:t>your gear</a:t>
            </a:r>
            <a:r>
              <a:rPr lang="en-US" dirty="0"/>
              <a:t>. </a:t>
            </a:r>
            <a:endParaRPr lang="en-US" dirty="0" smtClean="0"/>
          </a:p>
          <a:p>
            <a:r>
              <a:rPr lang="en-US" dirty="0" smtClean="0"/>
              <a:t>Never </a:t>
            </a:r>
            <a:r>
              <a:rPr lang="en-US" dirty="0"/>
              <a:t>enter a flooded low spot on the road or trail if you do </a:t>
            </a:r>
            <a:r>
              <a:rPr lang="en-US" dirty="0" smtClean="0"/>
              <a:t>not know </a:t>
            </a:r>
            <a:r>
              <a:rPr lang="en-US" dirty="0"/>
              <a:t>how deep the water is, especially if the water is rising</a:t>
            </a:r>
            <a:r>
              <a:rPr lang="en-US" dirty="0" smtClean="0"/>
              <a:t>.</a:t>
            </a:r>
          </a:p>
          <a:p>
            <a:r>
              <a:rPr lang="en-US" dirty="0"/>
              <a:t>Most fatalities of floods are victims trapped in automobiles.</a:t>
            </a:r>
          </a:p>
          <a:p>
            <a:pPr lvl="1"/>
            <a:r>
              <a:rPr lang="en-US" dirty="0"/>
              <a:t>It takes only 2 feet of water to float a car, and even less to </a:t>
            </a:r>
            <a:r>
              <a:rPr lang="en-US" dirty="0" smtClean="0"/>
              <a:t>stall a </a:t>
            </a:r>
            <a:r>
              <a:rPr lang="en-US" dirty="0"/>
              <a:t>car or truck’s engine.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458" y="1655520"/>
            <a:ext cx="3529182" cy="1985165"/>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25</a:t>
            </a:fld>
            <a:endParaRPr lang="en-US"/>
          </a:p>
        </p:txBody>
      </p:sp>
    </p:spTree>
    <p:extLst>
      <p:ext uri="{BB962C8B-B14F-4D97-AF65-F5344CB8AC3E}">
        <p14:creationId xmlns:p14="http://schemas.microsoft.com/office/powerpoint/2010/main" val="6060395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6" y="1350110"/>
            <a:ext cx="4733854" cy="3054100"/>
          </a:xfrm>
        </p:spPr>
        <p:txBody>
          <a:bodyPr>
            <a:normAutofit fontScale="92500" lnSpcReduction="10000"/>
          </a:bodyPr>
          <a:lstStyle/>
          <a:p>
            <a:pPr marL="0" indent="0">
              <a:buNone/>
            </a:pPr>
            <a:r>
              <a:rPr lang="en-US" sz="3100" b="1" dirty="0" smtClean="0"/>
              <a:t>Tornadoes</a:t>
            </a:r>
          </a:p>
          <a:p>
            <a:r>
              <a:rPr lang="en-US" sz="2200" dirty="0"/>
              <a:t>On rare occasions, rapidly rotating columns of air form </a:t>
            </a:r>
            <a:r>
              <a:rPr lang="en-US" sz="2200" dirty="0" smtClean="0"/>
              <a:t>within a </a:t>
            </a:r>
            <a:r>
              <a:rPr lang="en-US" sz="2200" dirty="0"/>
              <a:t>thunderstorm. </a:t>
            </a:r>
            <a:endParaRPr lang="en-US" sz="2200" dirty="0" smtClean="0"/>
          </a:p>
          <a:p>
            <a:r>
              <a:rPr lang="en-US" sz="2200" dirty="0" smtClean="0"/>
              <a:t>When </a:t>
            </a:r>
            <a:r>
              <a:rPr lang="en-US" sz="2200" dirty="0"/>
              <a:t>these rotating columns reach </a:t>
            </a:r>
            <a:r>
              <a:rPr lang="en-US" sz="2200" dirty="0" smtClean="0"/>
              <a:t>Earth’s surface</a:t>
            </a:r>
            <a:r>
              <a:rPr lang="en-US" sz="2200" dirty="0"/>
              <a:t>, they become </a:t>
            </a:r>
            <a:r>
              <a:rPr lang="en-US" sz="2200" i="1" dirty="0"/>
              <a:t>tornadoes.</a:t>
            </a:r>
          </a:p>
          <a:p>
            <a:r>
              <a:rPr lang="en-US" sz="2200" dirty="0"/>
              <a:t>Tornadoes can produce the strongest winds on </a:t>
            </a:r>
            <a:r>
              <a:rPr lang="en-US" sz="2200" dirty="0" smtClean="0"/>
              <a:t>Earth, occasionally </a:t>
            </a:r>
            <a:r>
              <a:rPr lang="en-US" sz="2200" dirty="0"/>
              <a:t>reaching 300 miles per hour or more.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8230" y="1655520"/>
            <a:ext cx="3529182" cy="1985165"/>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26</a:t>
            </a:fld>
            <a:endParaRPr lang="en-US"/>
          </a:p>
        </p:txBody>
      </p:sp>
    </p:spTree>
    <p:extLst>
      <p:ext uri="{BB962C8B-B14F-4D97-AF65-F5344CB8AC3E}">
        <p14:creationId xmlns:p14="http://schemas.microsoft.com/office/powerpoint/2010/main" val="421635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5" y="1350110"/>
            <a:ext cx="4275739" cy="3206805"/>
          </a:xfrm>
        </p:spPr>
        <p:txBody>
          <a:bodyPr>
            <a:normAutofit fontScale="85000" lnSpcReduction="20000"/>
          </a:bodyPr>
          <a:lstStyle/>
          <a:p>
            <a:pPr marL="0" indent="0">
              <a:buNone/>
            </a:pPr>
            <a:r>
              <a:rPr lang="en-US" sz="3100" b="1" dirty="0" smtClean="0"/>
              <a:t>Tornado Safety</a:t>
            </a:r>
          </a:p>
          <a:p>
            <a:r>
              <a:rPr lang="en-US" sz="2400" dirty="0"/>
              <a:t>Most tornado casualties are caused by flying debris, </a:t>
            </a:r>
            <a:r>
              <a:rPr lang="en-US" sz="2400" dirty="0" smtClean="0"/>
              <a:t>so the </a:t>
            </a:r>
            <a:r>
              <a:rPr lang="en-US" sz="2400" dirty="0"/>
              <a:t>best thing to do if a tornado threatens is to get to a </a:t>
            </a:r>
            <a:r>
              <a:rPr lang="en-US" sz="2400" dirty="0" smtClean="0"/>
              <a:t>place that </a:t>
            </a:r>
            <a:r>
              <a:rPr lang="en-US" sz="2400" dirty="0"/>
              <a:t>provides as much protection from flying debris as possible</a:t>
            </a:r>
            <a:r>
              <a:rPr lang="en-US" sz="2400" dirty="0" smtClean="0"/>
              <a:t>.</a:t>
            </a:r>
          </a:p>
          <a:p>
            <a:r>
              <a:rPr lang="en-US" sz="2400" dirty="0"/>
              <a:t>If you are caught in the open when a </a:t>
            </a:r>
            <a:r>
              <a:rPr lang="en-US" sz="2400" dirty="0" smtClean="0"/>
              <a:t>tornado approaches</a:t>
            </a:r>
            <a:r>
              <a:rPr lang="en-US" sz="2400" dirty="0"/>
              <a:t>, get to a low spot, lie face down, and cover </a:t>
            </a:r>
            <a:r>
              <a:rPr lang="en-US" sz="2400" dirty="0" smtClean="0"/>
              <a:t>your head.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410" y="1350110"/>
            <a:ext cx="4123035" cy="2035749"/>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27</a:t>
            </a:fld>
            <a:endParaRPr lang="en-US"/>
          </a:p>
        </p:txBody>
      </p:sp>
    </p:spTree>
    <p:extLst>
      <p:ext uri="{BB962C8B-B14F-4D97-AF65-F5344CB8AC3E}">
        <p14:creationId xmlns:p14="http://schemas.microsoft.com/office/powerpoint/2010/main" val="21733008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143555" y="1350110"/>
            <a:ext cx="4428445" cy="3664920"/>
          </a:xfrm>
        </p:spPr>
        <p:txBody>
          <a:bodyPr>
            <a:normAutofit fontScale="62500" lnSpcReduction="20000"/>
          </a:bodyPr>
          <a:lstStyle/>
          <a:p>
            <a:pPr marL="0" indent="0">
              <a:buNone/>
            </a:pPr>
            <a:r>
              <a:rPr lang="en-US" sz="3800" b="1" dirty="0" smtClean="0"/>
              <a:t>Tornado Safety</a:t>
            </a:r>
          </a:p>
          <a:p>
            <a:r>
              <a:rPr lang="en-US" dirty="0" smtClean="0"/>
              <a:t>If </a:t>
            </a:r>
            <a:r>
              <a:rPr lang="en-US" dirty="0"/>
              <a:t>you cannot get to a tornado shelter or basement, </a:t>
            </a:r>
            <a:r>
              <a:rPr lang="en-US" dirty="0" smtClean="0"/>
              <a:t>put as </a:t>
            </a:r>
            <a:r>
              <a:rPr lang="en-US" dirty="0"/>
              <a:t>many solid walls between you and the outside as </a:t>
            </a:r>
            <a:r>
              <a:rPr lang="en-US" dirty="0" smtClean="0"/>
              <a:t>possible. </a:t>
            </a:r>
          </a:p>
          <a:p>
            <a:pPr lvl="1"/>
            <a:r>
              <a:rPr lang="en-US" dirty="0" smtClean="0"/>
              <a:t>Closets </a:t>
            </a:r>
            <a:r>
              <a:rPr lang="en-US" dirty="0"/>
              <a:t>in interior hallways are good </a:t>
            </a:r>
            <a:r>
              <a:rPr lang="en-US" dirty="0" smtClean="0"/>
              <a:t>shelters as well as bathrooms. </a:t>
            </a:r>
          </a:p>
          <a:p>
            <a:r>
              <a:rPr lang="en-US" dirty="0" smtClean="0"/>
              <a:t>Stay </a:t>
            </a:r>
            <a:r>
              <a:rPr lang="en-US" dirty="0"/>
              <a:t>away from </a:t>
            </a:r>
            <a:r>
              <a:rPr lang="en-US" dirty="0" smtClean="0"/>
              <a:t>windows— flying </a:t>
            </a:r>
            <a:r>
              <a:rPr lang="en-US" dirty="0"/>
              <a:t>glass is extremely hazardous. </a:t>
            </a:r>
            <a:endParaRPr lang="en-US" dirty="0" smtClean="0"/>
          </a:p>
          <a:p>
            <a:r>
              <a:rPr lang="en-US" dirty="0" smtClean="0"/>
              <a:t>Abandon mobile homes </a:t>
            </a:r>
            <a:r>
              <a:rPr lang="en-US" dirty="0"/>
              <a:t>and seek nearby shelter. </a:t>
            </a:r>
            <a:endParaRPr lang="en-US" dirty="0" smtClean="0"/>
          </a:p>
          <a:p>
            <a:r>
              <a:rPr lang="en-US" dirty="0" smtClean="0"/>
              <a:t>If </a:t>
            </a:r>
            <a:r>
              <a:rPr lang="en-US" dirty="0"/>
              <a:t>your home is hit, be alert to </a:t>
            </a:r>
            <a:r>
              <a:rPr lang="en-US" dirty="0" smtClean="0"/>
              <a:t>leaking gas </a:t>
            </a:r>
            <a:r>
              <a:rPr lang="en-US" dirty="0"/>
              <a:t>from broken </a:t>
            </a:r>
            <a:r>
              <a:rPr lang="en-US" dirty="0" smtClean="0"/>
              <a:t>pipes and fallen </a:t>
            </a:r>
            <a:r>
              <a:rPr lang="en-US" dirty="0"/>
              <a:t>power lines.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705" y="1502815"/>
            <a:ext cx="4268298" cy="2844394"/>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28</a:t>
            </a:fld>
            <a:endParaRPr lang="en-US"/>
          </a:p>
        </p:txBody>
      </p:sp>
    </p:spTree>
    <p:extLst>
      <p:ext uri="{BB962C8B-B14F-4D97-AF65-F5344CB8AC3E}">
        <p14:creationId xmlns:p14="http://schemas.microsoft.com/office/powerpoint/2010/main" val="21082401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6" y="1350110"/>
            <a:ext cx="3817624" cy="3206805"/>
          </a:xfrm>
        </p:spPr>
        <p:txBody>
          <a:bodyPr>
            <a:normAutofit fontScale="77500" lnSpcReduction="20000"/>
          </a:bodyPr>
          <a:lstStyle/>
          <a:p>
            <a:pPr marL="0" indent="0">
              <a:buNone/>
            </a:pPr>
            <a:r>
              <a:rPr lang="en-US" sz="3100" b="1" dirty="0" smtClean="0"/>
              <a:t>Hurricanes</a:t>
            </a:r>
          </a:p>
          <a:p>
            <a:r>
              <a:rPr lang="en-US" sz="2600" dirty="0" smtClean="0"/>
              <a:t>The </a:t>
            </a:r>
            <a:r>
              <a:rPr lang="en-US" sz="2600" dirty="0"/>
              <a:t>most dangerous storms that affect the United </a:t>
            </a:r>
            <a:r>
              <a:rPr lang="en-US" sz="2600" dirty="0" smtClean="0"/>
              <a:t>States are </a:t>
            </a:r>
            <a:r>
              <a:rPr lang="en-US" sz="2600" dirty="0"/>
              <a:t>hurricanes</a:t>
            </a:r>
            <a:r>
              <a:rPr lang="en-US" sz="2600" dirty="0" smtClean="0"/>
              <a:t>.</a:t>
            </a:r>
          </a:p>
          <a:p>
            <a:r>
              <a:rPr lang="en-US" sz="2600" dirty="0"/>
              <a:t>When well-developed, they are nearly circular </a:t>
            </a:r>
            <a:r>
              <a:rPr lang="en-US" sz="2600" dirty="0" smtClean="0"/>
              <a:t>in shape </a:t>
            </a:r>
            <a:r>
              <a:rPr lang="en-US" sz="2600" dirty="0"/>
              <a:t>and vary in diameter from about 100 to 1,000 miles.</a:t>
            </a:r>
          </a:p>
          <a:p>
            <a:r>
              <a:rPr lang="en-US" sz="2600" dirty="0"/>
              <a:t>In rare instances, their winds can exceed 200 miles per </a:t>
            </a:r>
            <a:r>
              <a:rPr lang="en-US" sz="2600" dirty="0" smtClean="0"/>
              <a:t>hour.</a:t>
            </a:r>
            <a:r>
              <a:rPr lang="en-US" sz="2600" dirty="0"/>
              <a:t> </a:t>
            </a:r>
            <a:endParaRPr lang="en-US" sz="2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350109"/>
            <a:ext cx="4421125" cy="2947417"/>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29</a:t>
            </a:fld>
            <a:endParaRPr lang="en-US"/>
          </a:p>
        </p:txBody>
      </p:sp>
    </p:spTree>
    <p:extLst>
      <p:ext uri="{BB962C8B-B14F-4D97-AF65-F5344CB8AC3E}">
        <p14:creationId xmlns:p14="http://schemas.microsoft.com/office/powerpoint/2010/main" val="998994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sz="2637" dirty="0">
                <a:solidFill>
                  <a:srgbClr val="000000"/>
                </a:solidFill>
                <a:latin typeface="Arial Rounded MT Bold" pitchFamily="34" charset="0"/>
              </a:rPr>
              <a:t>Weather Merit Badge Requirements</a:t>
            </a:r>
          </a:p>
        </p:txBody>
      </p:sp>
      <p:sp>
        <p:nvSpPr>
          <p:cNvPr id="3075" name="Content Placeholder 2"/>
          <p:cNvSpPr>
            <a:spLocks noGrp="1"/>
          </p:cNvSpPr>
          <p:nvPr>
            <p:ph idx="1"/>
          </p:nvPr>
        </p:nvSpPr>
        <p:spPr/>
        <p:txBody>
          <a:bodyPr>
            <a:normAutofit/>
          </a:bodyPr>
          <a:lstStyle/>
          <a:p>
            <a:pPr>
              <a:buFont typeface="+mj-lt"/>
              <a:buAutoNum type="arabicPeriod" startAt="4"/>
            </a:pPr>
            <a:r>
              <a:rPr lang="en-US" sz="1600" dirty="0"/>
              <a:t>Tell what causes wind, why it rains, and how lightning and hail are formed. </a:t>
            </a:r>
          </a:p>
          <a:p>
            <a:pPr>
              <a:buFont typeface="+mj-lt"/>
              <a:buAutoNum type="arabicPeriod" startAt="4"/>
            </a:pPr>
            <a:r>
              <a:rPr lang="en-US" sz="1600" dirty="0"/>
              <a:t>Identify and describe clouds in the low, middle, and upper levels of the atmosphere. Relate these to specific types of weather.</a:t>
            </a:r>
          </a:p>
          <a:p>
            <a:pPr>
              <a:buFont typeface="+mj-lt"/>
              <a:buAutoNum type="arabicPeriod" startAt="4"/>
            </a:pPr>
            <a:r>
              <a:rPr lang="en-US" sz="1600" dirty="0"/>
              <a:t>Draw a diagram of the water cycle and label its major processes. Explain the water cycle to your counselor.</a:t>
            </a:r>
          </a:p>
          <a:p>
            <a:pPr>
              <a:buFont typeface="+mj-lt"/>
              <a:buAutoNum type="arabicPeriod" startAt="4"/>
            </a:pPr>
            <a:r>
              <a:rPr lang="en-US" sz="1600" dirty="0"/>
              <a:t>Identify some human activities that can alter the environment, and describe how they affect the climate and people.</a:t>
            </a:r>
          </a:p>
          <a:p>
            <a:pPr>
              <a:buFont typeface="+mj-lt"/>
              <a:buAutoNum type="arabicPeriod" startAt="4"/>
            </a:pPr>
            <a:r>
              <a:rPr lang="en-US" sz="1600" dirty="0"/>
              <a:t>Describe how the tilt of Earth's axis helps determine the climate of a region near the equator, near the poles, and across the area in between.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55325"/>
            <a:ext cx="714860" cy="729753"/>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3</a:t>
            </a:fld>
            <a:endParaRPr lang="en-US"/>
          </a:p>
        </p:txBody>
      </p:sp>
    </p:spTree>
    <p:extLst>
      <p:ext uri="{BB962C8B-B14F-4D97-AF65-F5344CB8AC3E}">
        <p14:creationId xmlns:p14="http://schemas.microsoft.com/office/powerpoint/2010/main" val="2149731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6" y="1350110"/>
            <a:ext cx="4428444" cy="3359506"/>
          </a:xfrm>
        </p:spPr>
        <p:txBody>
          <a:bodyPr>
            <a:normAutofit fontScale="70000" lnSpcReduction="20000"/>
          </a:bodyPr>
          <a:lstStyle/>
          <a:p>
            <a:pPr marL="0" indent="0">
              <a:buNone/>
            </a:pPr>
            <a:r>
              <a:rPr lang="en-US" sz="3400" b="1" dirty="0" smtClean="0"/>
              <a:t>Hurricanes</a:t>
            </a:r>
          </a:p>
          <a:p>
            <a:r>
              <a:rPr lang="en-US" dirty="0" smtClean="0"/>
              <a:t>The combined effects </a:t>
            </a:r>
            <a:r>
              <a:rPr lang="en-US" dirty="0"/>
              <a:t>of the winds and the low pressure act to pile up </a:t>
            </a:r>
            <a:r>
              <a:rPr lang="en-US" dirty="0" smtClean="0"/>
              <a:t>ocean water </a:t>
            </a:r>
            <a:r>
              <a:rPr lang="en-US" dirty="0"/>
              <a:t>at the center of the storm, producing a storm surge. </a:t>
            </a:r>
            <a:endParaRPr lang="en-US" dirty="0" smtClean="0"/>
          </a:p>
          <a:p>
            <a:r>
              <a:rPr lang="en-US" dirty="0" smtClean="0"/>
              <a:t>As the </a:t>
            </a:r>
            <a:r>
              <a:rPr lang="en-US" dirty="0"/>
              <a:t>storm approaches land, the storm surge can combine </a:t>
            </a:r>
            <a:r>
              <a:rPr lang="en-US" dirty="0" smtClean="0"/>
              <a:t>with normal </a:t>
            </a:r>
            <a:r>
              <a:rPr lang="en-US" dirty="0"/>
              <a:t>tides to produce extensive flooding. </a:t>
            </a:r>
            <a:endParaRPr lang="en-US" dirty="0" smtClean="0"/>
          </a:p>
          <a:p>
            <a:r>
              <a:rPr lang="en-US" dirty="0" smtClean="0"/>
              <a:t>It </a:t>
            </a:r>
            <a:r>
              <a:rPr lang="en-US" dirty="0"/>
              <a:t>is the </a:t>
            </a:r>
            <a:r>
              <a:rPr lang="en-US" dirty="0" smtClean="0"/>
              <a:t>storm surge</a:t>
            </a:r>
            <a:r>
              <a:rPr lang="en-US" dirty="0"/>
              <a:t>, not the wind, </a:t>
            </a:r>
            <a:r>
              <a:rPr lang="en-US" dirty="0" smtClean="0"/>
              <a:t>that causes </a:t>
            </a:r>
            <a:r>
              <a:rPr lang="en-US" dirty="0"/>
              <a:t>the most </a:t>
            </a:r>
            <a:r>
              <a:rPr lang="en-US" dirty="0" smtClean="0"/>
              <a:t>damage and </a:t>
            </a:r>
            <a:r>
              <a:rPr lang="en-US" dirty="0"/>
              <a:t>the most </a:t>
            </a:r>
            <a:r>
              <a:rPr lang="en-US" dirty="0" smtClean="0"/>
              <a:t>casualties from </a:t>
            </a:r>
            <a:r>
              <a:rPr lang="en-US" dirty="0"/>
              <a:t>hurricanes.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1" y="1502815"/>
            <a:ext cx="4072230" cy="229063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30</a:t>
            </a:fld>
            <a:endParaRPr lang="en-US"/>
          </a:p>
        </p:txBody>
      </p:sp>
    </p:spTree>
    <p:extLst>
      <p:ext uri="{BB962C8B-B14F-4D97-AF65-F5344CB8AC3E}">
        <p14:creationId xmlns:p14="http://schemas.microsoft.com/office/powerpoint/2010/main" val="811047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5" y="1350110"/>
            <a:ext cx="4581149" cy="3664920"/>
          </a:xfrm>
        </p:spPr>
        <p:txBody>
          <a:bodyPr>
            <a:normAutofit fontScale="70000" lnSpcReduction="20000"/>
          </a:bodyPr>
          <a:lstStyle/>
          <a:p>
            <a:pPr marL="0" indent="0">
              <a:buNone/>
            </a:pPr>
            <a:r>
              <a:rPr lang="en-US" sz="3400" b="1" dirty="0" smtClean="0"/>
              <a:t>Hurricane Safety</a:t>
            </a:r>
          </a:p>
          <a:p>
            <a:r>
              <a:rPr lang="en-US" dirty="0"/>
              <a:t>In nearly all cases, hurricane watches and warnings </a:t>
            </a:r>
            <a:r>
              <a:rPr lang="en-US" dirty="0" smtClean="0"/>
              <a:t>will precede landfall of the </a:t>
            </a:r>
            <a:r>
              <a:rPr lang="en-US" dirty="0"/>
              <a:t>hurricane. </a:t>
            </a:r>
            <a:endParaRPr lang="en-US" dirty="0" smtClean="0"/>
          </a:p>
          <a:p>
            <a:r>
              <a:rPr lang="en-US" dirty="0" smtClean="0"/>
              <a:t>If </a:t>
            </a:r>
            <a:r>
              <a:rPr lang="en-US" dirty="0"/>
              <a:t>you are camping along </a:t>
            </a:r>
            <a:r>
              <a:rPr lang="en-US" dirty="0" smtClean="0"/>
              <a:t>or near </a:t>
            </a:r>
            <a:r>
              <a:rPr lang="en-US" dirty="0"/>
              <a:t>a seashore when hurricane watches are issued, strike </a:t>
            </a:r>
            <a:r>
              <a:rPr lang="en-US" dirty="0" smtClean="0"/>
              <a:t>camp and </a:t>
            </a:r>
            <a:r>
              <a:rPr lang="en-US" dirty="0"/>
              <a:t>leave the area immediately</a:t>
            </a:r>
            <a:r>
              <a:rPr lang="en-US" dirty="0" smtClean="0"/>
              <a:t>.</a:t>
            </a:r>
          </a:p>
          <a:p>
            <a:r>
              <a:rPr lang="en-US" dirty="0"/>
              <a:t>If officials have not advised that you </a:t>
            </a:r>
            <a:r>
              <a:rPr lang="en-US" dirty="0" smtClean="0"/>
              <a:t>evacuate the </a:t>
            </a:r>
            <a:r>
              <a:rPr lang="en-US" dirty="0"/>
              <a:t>area, stay indoors, away from </a:t>
            </a:r>
            <a:r>
              <a:rPr lang="en-US" dirty="0" smtClean="0"/>
              <a:t>windows, and </a:t>
            </a:r>
            <a:r>
              <a:rPr lang="en-US" dirty="0"/>
              <a:t>follow the guidelines for </a:t>
            </a:r>
            <a:r>
              <a:rPr lang="en-US" dirty="0" smtClean="0"/>
              <a:t>tornado safety</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820" y="1502815"/>
            <a:ext cx="3672804" cy="2448536"/>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31</a:t>
            </a:fld>
            <a:endParaRPr lang="en-US"/>
          </a:p>
        </p:txBody>
      </p:sp>
    </p:spTree>
    <p:extLst>
      <p:ext uri="{BB962C8B-B14F-4D97-AF65-F5344CB8AC3E}">
        <p14:creationId xmlns:p14="http://schemas.microsoft.com/office/powerpoint/2010/main" val="292896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48965" y="1350110"/>
            <a:ext cx="5497379" cy="3359506"/>
          </a:xfrm>
        </p:spPr>
        <p:txBody>
          <a:bodyPr>
            <a:normAutofit/>
          </a:bodyPr>
          <a:lstStyle/>
          <a:p>
            <a:r>
              <a:rPr lang="en-US" sz="2000" dirty="0"/>
              <a:t>A </a:t>
            </a:r>
            <a:r>
              <a:rPr lang="en-US" sz="2000" b="1" dirty="0"/>
              <a:t>WATCH</a:t>
            </a:r>
            <a:r>
              <a:rPr lang="en-US" sz="2000" dirty="0"/>
              <a:t> means that the potential exists for the development of severe thunderstorms or tornadoes, depending upon the specific type of watch issued. </a:t>
            </a:r>
            <a:endParaRPr lang="en-US" sz="2000" dirty="0" smtClean="0"/>
          </a:p>
          <a:p>
            <a:r>
              <a:rPr lang="en-US" sz="2000" dirty="0" smtClean="0"/>
              <a:t>A </a:t>
            </a:r>
            <a:r>
              <a:rPr lang="en-US" sz="2000" b="1" dirty="0" smtClean="0"/>
              <a:t>WARNING</a:t>
            </a:r>
            <a:r>
              <a:rPr lang="en-US" sz="2000" dirty="0" smtClean="0"/>
              <a:t> </a:t>
            </a:r>
            <a:r>
              <a:rPr lang="en-US" sz="2000" dirty="0"/>
              <a:t>indicates that severe weather is imminent in your area or is already occurring (based on either human observation or </a:t>
            </a:r>
            <a:r>
              <a:rPr lang="en-US" sz="2000" dirty="0" smtClean="0"/>
              <a:t>Doppler </a:t>
            </a:r>
            <a:r>
              <a:rPr lang="en-US" sz="2000" dirty="0"/>
              <a:t>radar).</a:t>
            </a:r>
          </a:p>
        </p:txBody>
      </p:sp>
      <p:pic>
        <p:nvPicPr>
          <p:cNvPr id="5" name="Picture 4"/>
          <p:cNvPicPr>
            <a:picLocks noChangeAspect="1"/>
          </p:cNvPicPr>
          <p:nvPr/>
        </p:nvPicPr>
        <p:blipFill>
          <a:blip r:embed="rId2"/>
          <a:stretch>
            <a:fillRect/>
          </a:stretch>
        </p:blipFill>
        <p:spPr>
          <a:xfrm>
            <a:off x="6251755" y="1350110"/>
            <a:ext cx="2118782" cy="1374345"/>
          </a:xfrm>
          <a:prstGeom prst="rect">
            <a:avLst/>
          </a:prstGeom>
        </p:spPr>
      </p:pic>
      <p:pic>
        <p:nvPicPr>
          <p:cNvPr id="6" name="Picture 5"/>
          <p:cNvPicPr>
            <a:picLocks noChangeAspect="1"/>
          </p:cNvPicPr>
          <p:nvPr/>
        </p:nvPicPr>
        <p:blipFill>
          <a:blip r:embed="rId3"/>
          <a:stretch>
            <a:fillRect/>
          </a:stretch>
        </p:blipFill>
        <p:spPr>
          <a:xfrm>
            <a:off x="6251756" y="2724455"/>
            <a:ext cx="2118782" cy="1495611"/>
          </a:xfrm>
          <a:prstGeom prst="rect">
            <a:avLst/>
          </a:prstGeom>
        </p:spPr>
      </p:pic>
      <p:sp>
        <p:nvSpPr>
          <p:cNvPr id="7" name="Slide Number Placeholder 6"/>
          <p:cNvSpPr>
            <a:spLocks noGrp="1"/>
          </p:cNvSpPr>
          <p:nvPr>
            <p:ph type="sldNum" sz="quarter" idx="12"/>
          </p:nvPr>
        </p:nvSpPr>
        <p:spPr/>
        <p:txBody>
          <a:bodyPr/>
          <a:lstStyle/>
          <a:p>
            <a:fld id="{B82CCC60-E8CD-4174-8B1A-7DF615B22EEF}" type="slidenum">
              <a:rPr lang="en-US" smtClean="0"/>
              <a:pPr/>
              <a:t>32</a:t>
            </a:fld>
            <a:endParaRPr lang="en-US"/>
          </a:p>
        </p:txBody>
      </p:sp>
    </p:spTree>
    <p:extLst>
      <p:ext uri="{BB962C8B-B14F-4D97-AF65-F5344CB8AC3E}">
        <p14:creationId xmlns:p14="http://schemas.microsoft.com/office/powerpoint/2010/main" val="3104662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3646"/>
          <a:stretch/>
        </p:blipFill>
        <p:spPr>
          <a:xfrm>
            <a:off x="1823310" y="1020465"/>
            <a:ext cx="5497380" cy="3938928"/>
          </a:xfrm>
        </p:spPr>
      </p:pic>
      <p:sp>
        <p:nvSpPr>
          <p:cNvPr id="3" name="Slide Number Placeholder 2"/>
          <p:cNvSpPr>
            <a:spLocks noGrp="1"/>
          </p:cNvSpPr>
          <p:nvPr>
            <p:ph type="sldNum" sz="quarter" idx="12"/>
          </p:nvPr>
        </p:nvSpPr>
        <p:spPr/>
        <p:txBody>
          <a:bodyPr/>
          <a:lstStyle/>
          <a:p>
            <a:fld id="{B82CCC60-E8CD-4174-8B1A-7DF615B22EEF}" type="slidenum">
              <a:rPr lang="en-US" smtClean="0"/>
              <a:pPr/>
              <a:t>33</a:t>
            </a:fld>
            <a:endParaRPr lang="en-US"/>
          </a:p>
        </p:txBody>
      </p:sp>
    </p:spTree>
    <p:extLst>
      <p:ext uri="{BB962C8B-B14F-4D97-AF65-F5344CB8AC3E}">
        <p14:creationId xmlns:p14="http://schemas.microsoft.com/office/powerpoint/2010/main" val="1907453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Requirement 3</a:t>
            </a:r>
            <a:endParaRPr lang="en-US" dirty="0"/>
          </a:p>
        </p:txBody>
      </p:sp>
      <p:sp>
        <p:nvSpPr>
          <p:cNvPr id="3" name="Subtitle 2"/>
          <p:cNvSpPr>
            <a:spLocks noGrp="1"/>
          </p:cNvSpPr>
          <p:nvPr>
            <p:ph type="subTitle" idx="1"/>
          </p:nvPr>
        </p:nvSpPr>
        <p:spPr>
          <a:xfrm>
            <a:off x="143555" y="281175"/>
            <a:ext cx="6260905" cy="1985165"/>
          </a:xfrm>
        </p:spPr>
        <p:txBody>
          <a:bodyPr>
            <a:noAutofit/>
          </a:bodyPr>
          <a:lstStyle/>
          <a:p>
            <a:pPr marL="342900" indent="-342900">
              <a:spcBef>
                <a:spcPts val="0"/>
              </a:spcBef>
              <a:buFont typeface="+mj-lt"/>
              <a:buAutoNum type="arabicPeriod" startAt="3"/>
            </a:pPr>
            <a:r>
              <a:rPr lang="en-US" sz="1600" dirty="0"/>
              <a:t>Explain the difference between high- and low-pressure systems in the atmosphere. Tell which is related to good and to poor weather. Draw cross sections of a cold front and a warm front, showing the location and movements of the cold and warm air, the frontal slope, the location and types of clouds associated with each type of front, and the location of precipitation.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2012083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a:xfrm>
            <a:off x="448966" y="1350110"/>
            <a:ext cx="4123034" cy="3359506"/>
          </a:xfrm>
        </p:spPr>
        <p:txBody>
          <a:bodyPr>
            <a:normAutofit/>
          </a:bodyPr>
          <a:lstStyle/>
          <a:p>
            <a:r>
              <a:rPr lang="en-US" sz="2000" dirty="0"/>
              <a:t>A </a:t>
            </a:r>
            <a:r>
              <a:rPr lang="en-US" sz="2000" b="1" dirty="0"/>
              <a:t>high pressure system</a:t>
            </a:r>
            <a:r>
              <a:rPr lang="en-US" sz="2000" dirty="0"/>
              <a:t> has higher pressure at its center than the areas around it. </a:t>
            </a:r>
            <a:endParaRPr lang="en-US" sz="2000" dirty="0" smtClean="0"/>
          </a:p>
          <a:p>
            <a:r>
              <a:rPr lang="en-US" sz="2000" dirty="0" smtClean="0"/>
              <a:t>Winds </a:t>
            </a:r>
            <a:r>
              <a:rPr lang="en-US" sz="2000" dirty="0"/>
              <a:t>blow away from high </a:t>
            </a:r>
            <a:r>
              <a:rPr lang="en-US" sz="2000" dirty="0" smtClean="0"/>
              <a:t>pressure causing air to flow downwards.</a:t>
            </a:r>
            <a:r>
              <a:rPr lang="en-US" sz="2000" dirty="0"/>
              <a:t> </a:t>
            </a:r>
            <a:endParaRPr lang="en-US" sz="2000" dirty="0" smtClean="0"/>
          </a:p>
          <a:p>
            <a:r>
              <a:rPr lang="en-US" sz="2000" dirty="0" smtClean="0"/>
              <a:t>As the air sinks, clouds begin to clear and weather becomes sunny.</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124" y="1502815"/>
            <a:ext cx="4342321" cy="244328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35</a:t>
            </a:fld>
            <a:endParaRPr lang="en-US"/>
          </a:p>
        </p:txBody>
      </p:sp>
    </p:spTree>
    <p:extLst>
      <p:ext uri="{BB962C8B-B14F-4D97-AF65-F5344CB8AC3E}">
        <p14:creationId xmlns:p14="http://schemas.microsoft.com/office/powerpoint/2010/main" val="1614034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a:xfrm>
            <a:off x="448966" y="1350110"/>
            <a:ext cx="3970329" cy="3359506"/>
          </a:xfrm>
        </p:spPr>
        <p:txBody>
          <a:bodyPr>
            <a:normAutofit/>
          </a:bodyPr>
          <a:lstStyle/>
          <a:p>
            <a:r>
              <a:rPr lang="en-US" sz="2000" dirty="0"/>
              <a:t>A </a:t>
            </a:r>
            <a:r>
              <a:rPr lang="en-US" sz="2000" b="1" dirty="0"/>
              <a:t>low pressure system </a:t>
            </a:r>
            <a:r>
              <a:rPr lang="en-US" sz="2000" dirty="0"/>
              <a:t>has lower pressure at its center than the areas around it. </a:t>
            </a:r>
            <a:endParaRPr lang="en-US" sz="2000" dirty="0" smtClean="0"/>
          </a:p>
          <a:p>
            <a:r>
              <a:rPr lang="en-US" sz="2000" dirty="0" smtClean="0"/>
              <a:t>Winds </a:t>
            </a:r>
            <a:r>
              <a:rPr lang="en-US" sz="2000" dirty="0"/>
              <a:t>blow towards the low pressure, and the air rises in the atmosphere where they meet. </a:t>
            </a:r>
            <a:endParaRPr lang="en-US" sz="2000" dirty="0" smtClean="0"/>
          </a:p>
          <a:p>
            <a:r>
              <a:rPr lang="en-US" sz="2000" dirty="0" smtClean="0"/>
              <a:t>As </a:t>
            </a:r>
            <a:r>
              <a:rPr lang="en-US" sz="2000" dirty="0"/>
              <a:t>the air rises, the water vapor within it condenses, forming clouds and often precipitation.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502815"/>
            <a:ext cx="4335899" cy="2439666"/>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36</a:t>
            </a:fld>
            <a:endParaRPr lang="en-US"/>
          </a:p>
        </p:txBody>
      </p:sp>
    </p:spTree>
    <p:extLst>
      <p:ext uri="{BB962C8B-B14F-4D97-AF65-F5344CB8AC3E}">
        <p14:creationId xmlns:p14="http://schemas.microsoft.com/office/powerpoint/2010/main" val="1799788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a:xfrm>
            <a:off x="448966" y="3335274"/>
            <a:ext cx="8398774" cy="1679756"/>
          </a:xfrm>
        </p:spPr>
        <p:txBody>
          <a:bodyPr>
            <a:normAutofit lnSpcReduction="10000"/>
          </a:bodyPr>
          <a:lstStyle/>
          <a:p>
            <a:r>
              <a:rPr lang="en-US" sz="2000" dirty="0"/>
              <a:t>A </a:t>
            </a:r>
            <a:r>
              <a:rPr lang="en-US" sz="2000" b="1" dirty="0"/>
              <a:t>cold front </a:t>
            </a:r>
            <a:r>
              <a:rPr lang="en-US" sz="2000" dirty="0"/>
              <a:t>is defined as the transition zone where a cold air mass is replacing a warmer air mass. </a:t>
            </a:r>
            <a:endParaRPr lang="en-US" sz="2000" dirty="0" smtClean="0"/>
          </a:p>
          <a:p>
            <a:r>
              <a:rPr lang="en-US" sz="2000" dirty="0" smtClean="0"/>
              <a:t>Cold </a:t>
            </a:r>
            <a:r>
              <a:rPr lang="en-US" sz="2000" dirty="0"/>
              <a:t>fronts generally move from northwest to southeast. </a:t>
            </a:r>
            <a:endParaRPr lang="en-US" sz="2000" dirty="0" smtClean="0"/>
          </a:p>
          <a:p>
            <a:r>
              <a:rPr lang="en-US" sz="2000" dirty="0" smtClean="0"/>
              <a:t>The </a:t>
            </a:r>
            <a:r>
              <a:rPr lang="en-US" sz="2000" dirty="0"/>
              <a:t>air behind a cold front is noticeably colder and drier than the air ahead of it.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452" t="5972" r="3225" b="5147"/>
          <a:stretch/>
        </p:blipFill>
        <p:spPr>
          <a:xfrm>
            <a:off x="1517900" y="837239"/>
            <a:ext cx="4886561" cy="2452976"/>
          </a:xfrm>
          <a:prstGeom prst="rect">
            <a:avLst/>
          </a:prstGeom>
        </p:spPr>
      </p:pic>
      <p:sp>
        <p:nvSpPr>
          <p:cNvPr id="6" name="TextBox 5"/>
          <p:cNvSpPr txBox="1"/>
          <p:nvPr/>
        </p:nvSpPr>
        <p:spPr>
          <a:xfrm>
            <a:off x="6557165" y="1044700"/>
            <a:ext cx="2137870" cy="1477328"/>
          </a:xfrm>
          <a:prstGeom prst="rect">
            <a:avLst/>
          </a:prstGeom>
          <a:noFill/>
        </p:spPr>
        <p:txBody>
          <a:bodyPr wrap="square" rtlCol="0">
            <a:spAutoFit/>
          </a:bodyPr>
          <a:lstStyle/>
          <a:p>
            <a:r>
              <a:rPr lang="en-US" dirty="0" smtClean="0">
                <a:solidFill>
                  <a:srgbClr val="002060"/>
                </a:solidFill>
              </a:rPr>
              <a:t>Cloud Types</a:t>
            </a:r>
          </a:p>
          <a:p>
            <a:r>
              <a:rPr lang="en-US" dirty="0" smtClean="0">
                <a:solidFill>
                  <a:srgbClr val="002060"/>
                </a:solidFill>
              </a:rPr>
              <a:t>Ci – Cirrus</a:t>
            </a:r>
          </a:p>
          <a:p>
            <a:r>
              <a:rPr lang="en-US" dirty="0" smtClean="0">
                <a:solidFill>
                  <a:srgbClr val="002060"/>
                </a:solidFill>
              </a:rPr>
              <a:t>Cs – Cumulocirrus</a:t>
            </a:r>
          </a:p>
          <a:p>
            <a:r>
              <a:rPr lang="en-US" dirty="0" smtClean="0">
                <a:solidFill>
                  <a:srgbClr val="002060"/>
                </a:solidFill>
              </a:rPr>
              <a:t>Cb – Cumulonimbus</a:t>
            </a:r>
          </a:p>
          <a:p>
            <a:r>
              <a:rPr lang="en-US" dirty="0" smtClean="0">
                <a:solidFill>
                  <a:srgbClr val="002060"/>
                </a:solidFill>
              </a:rPr>
              <a:t>Ac – Alto cumulus</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pPr/>
              <a:t>37</a:t>
            </a:fld>
            <a:endParaRPr lang="en-US"/>
          </a:p>
        </p:txBody>
      </p:sp>
    </p:spTree>
    <p:extLst>
      <p:ext uri="{BB962C8B-B14F-4D97-AF65-F5344CB8AC3E}">
        <p14:creationId xmlns:p14="http://schemas.microsoft.com/office/powerpoint/2010/main" val="3813400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a:xfrm>
            <a:off x="448966" y="3487980"/>
            <a:ext cx="8398774" cy="1527050"/>
          </a:xfrm>
        </p:spPr>
        <p:txBody>
          <a:bodyPr>
            <a:normAutofit/>
          </a:bodyPr>
          <a:lstStyle/>
          <a:p>
            <a:r>
              <a:rPr lang="en-US" sz="2000" dirty="0"/>
              <a:t>A </a:t>
            </a:r>
            <a:r>
              <a:rPr lang="en-US" sz="2000" b="1" dirty="0"/>
              <a:t>warm front</a:t>
            </a:r>
            <a:r>
              <a:rPr lang="en-US" sz="2000" dirty="0"/>
              <a:t> is defined as the transition zone where a warm air mass is replacing a cold air mass. </a:t>
            </a:r>
            <a:endParaRPr lang="en-US" sz="2000" dirty="0" smtClean="0"/>
          </a:p>
          <a:p>
            <a:r>
              <a:rPr lang="en-US" sz="2000" dirty="0" smtClean="0"/>
              <a:t>Warm </a:t>
            </a:r>
            <a:r>
              <a:rPr lang="en-US" sz="2000" dirty="0"/>
              <a:t>fronts generally move from southwest to northeast and the air behind a warm front is warmer and more moist than the air ahead of it.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842" y="1029435"/>
            <a:ext cx="5258315" cy="233995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38</a:t>
            </a:fld>
            <a:endParaRPr lang="en-US"/>
          </a:p>
        </p:txBody>
      </p:sp>
    </p:spTree>
    <p:extLst>
      <p:ext uri="{BB962C8B-B14F-4D97-AF65-F5344CB8AC3E}">
        <p14:creationId xmlns:p14="http://schemas.microsoft.com/office/powerpoint/2010/main" val="4100232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Requirement 4</a:t>
            </a:r>
          </a:p>
        </p:txBody>
      </p:sp>
      <p:sp>
        <p:nvSpPr>
          <p:cNvPr id="5" name="Subtitle 4"/>
          <p:cNvSpPr>
            <a:spLocks noGrp="1"/>
          </p:cNvSpPr>
          <p:nvPr>
            <p:ph type="subTitle" idx="1"/>
          </p:nvPr>
        </p:nvSpPr>
        <p:spPr>
          <a:xfrm>
            <a:off x="296260" y="281175"/>
            <a:ext cx="6566315" cy="1221640"/>
          </a:xfrm>
        </p:spPr>
        <p:txBody>
          <a:bodyPr>
            <a:normAutofit/>
          </a:bodyPr>
          <a:lstStyle/>
          <a:p>
            <a:pPr marL="342900" indent="-342900">
              <a:buFont typeface="+mj-lt"/>
              <a:buAutoNum type="arabicPeriod" startAt="4"/>
            </a:pPr>
            <a:r>
              <a:rPr lang="en-US" sz="1600" dirty="0"/>
              <a:t>Tell what causes wind, why it rains, and how lightning and hail are formed.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110541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sz="2637" dirty="0">
                <a:solidFill>
                  <a:srgbClr val="000000"/>
                </a:solidFill>
                <a:latin typeface="Arial Rounded MT Bold" pitchFamily="34" charset="0"/>
              </a:rPr>
              <a:t>Weather Merit Badge Requirements</a:t>
            </a:r>
          </a:p>
        </p:txBody>
      </p:sp>
      <p:sp>
        <p:nvSpPr>
          <p:cNvPr id="3075" name="Content Placeholder 2"/>
          <p:cNvSpPr>
            <a:spLocks noGrp="1"/>
          </p:cNvSpPr>
          <p:nvPr>
            <p:ph idx="1"/>
          </p:nvPr>
        </p:nvSpPr>
        <p:spPr/>
        <p:txBody>
          <a:bodyPr>
            <a:noAutofit/>
          </a:bodyPr>
          <a:lstStyle/>
          <a:p>
            <a:pPr>
              <a:buFont typeface="+mj-lt"/>
              <a:buAutoNum type="arabicPeriod" startAt="9"/>
            </a:pPr>
            <a:r>
              <a:rPr lang="en-US" sz="1600" dirty="0" smtClean="0"/>
              <a:t>Do ONE of the following:</a:t>
            </a:r>
          </a:p>
          <a:p>
            <a:pPr marL="971550" lvl="1" indent="-514350">
              <a:buFont typeface="+mj-lt"/>
              <a:buAutoNum type="alphaLcPeriod"/>
            </a:pPr>
            <a:r>
              <a:rPr lang="en-US" sz="1600" dirty="0" smtClean="0"/>
              <a:t>Make </a:t>
            </a:r>
            <a:r>
              <a:rPr lang="en-US" sz="1600" dirty="0"/>
              <a:t>one of the following instruments: wind vane, anemometer, rain gauge, hygrometer. Keep a daily weather log for one week using information from this instrument as well as from other sources such as local radio and television stations, NOAA Weather Radio All Hazards, and Internet sources (with your parent's permission). Record the following information at the same time every day: wind direction and speed, temperature, precipitation, and types of clouds. Be sure to make a note of any morning dew or frost. In the log, also list the weather forecasts from radio or television at the same time each day and show how the weather really turned out</a:t>
            </a:r>
            <a:r>
              <a:rPr lang="en-US" sz="1600" dirty="0" smtClean="0"/>
              <a:t>.</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55325"/>
            <a:ext cx="714860" cy="729753"/>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4</a:t>
            </a:fld>
            <a:endParaRPr lang="en-US"/>
          </a:p>
        </p:txBody>
      </p:sp>
    </p:spTree>
    <p:extLst>
      <p:ext uri="{BB962C8B-B14F-4D97-AF65-F5344CB8AC3E}">
        <p14:creationId xmlns:p14="http://schemas.microsoft.com/office/powerpoint/2010/main" val="3485825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t>
            </a:r>
            <a:endParaRPr lang="en-US" dirty="0"/>
          </a:p>
        </p:txBody>
      </p:sp>
      <p:sp>
        <p:nvSpPr>
          <p:cNvPr id="3" name="Content Placeholder 2"/>
          <p:cNvSpPr>
            <a:spLocks noGrp="1"/>
          </p:cNvSpPr>
          <p:nvPr>
            <p:ph idx="1"/>
          </p:nvPr>
        </p:nvSpPr>
        <p:spPr>
          <a:xfrm>
            <a:off x="143556" y="1350110"/>
            <a:ext cx="4886560" cy="3793390"/>
          </a:xfrm>
        </p:spPr>
        <p:txBody>
          <a:bodyPr>
            <a:normAutofit fontScale="77500" lnSpcReduction="20000"/>
          </a:bodyPr>
          <a:lstStyle/>
          <a:p>
            <a:pPr marL="0" indent="0">
              <a:buNone/>
            </a:pPr>
            <a:r>
              <a:rPr lang="en-US" sz="3100" b="1" dirty="0" smtClean="0"/>
              <a:t>Wind</a:t>
            </a:r>
          </a:p>
          <a:p>
            <a:r>
              <a:rPr lang="en-US" sz="2300" dirty="0"/>
              <a:t>Because the sun hits different parts of the Earth at different angles, and because Earth has oceans, mountains, and other features, some places are warmer than others. </a:t>
            </a:r>
            <a:endParaRPr lang="en-US" sz="2300" dirty="0" smtClean="0"/>
          </a:p>
          <a:p>
            <a:r>
              <a:rPr lang="en-US" sz="2300" dirty="0" smtClean="0"/>
              <a:t>Warm </a:t>
            </a:r>
            <a:r>
              <a:rPr lang="en-US" sz="2300" dirty="0"/>
              <a:t>air </a:t>
            </a:r>
            <a:r>
              <a:rPr lang="en-US" sz="2300" dirty="0" smtClean="0"/>
              <a:t>rises and </a:t>
            </a:r>
            <a:r>
              <a:rPr lang="en-US" sz="2300" dirty="0"/>
              <a:t>leaves behind an area of low pressure </a:t>
            </a:r>
            <a:r>
              <a:rPr lang="en-US" sz="2300" i="1" dirty="0"/>
              <a:t>behind it</a:t>
            </a:r>
            <a:r>
              <a:rPr lang="en-US" sz="2300" dirty="0" smtClean="0"/>
              <a:t>.</a:t>
            </a:r>
          </a:p>
          <a:p>
            <a:r>
              <a:rPr lang="en-US" sz="2300" dirty="0" smtClean="0"/>
              <a:t>Cold air sinks and creates an area of high pressure.</a:t>
            </a:r>
          </a:p>
          <a:p>
            <a:r>
              <a:rPr lang="en-US" sz="2300" dirty="0" smtClean="0"/>
              <a:t>When </a:t>
            </a:r>
            <a:r>
              <a:rPr lang="en-US" sz="2300" dirty="0"/>
              <a:t>a difference in atmospheric pressure exists, air moves from the higher to the lower pressure area, resulting in winds of various speeds.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410" y="1655520"/>
            <a:ext cx="4113885" cy="2004598"/>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40</a:t>
            </a:fld>
            <a:endParaRPr lang="en-US"/>
          </a:p>
        </p:txBody>
      </p:sp>
    </p:spTree>
    <p:extLst>
      <p:ext uri="{BB962C8B-B14F-4D97-AF65-F5344CB8AC3E}">
        <p14:creationId xmlns:p14="http://schemas.microsoft.com/office/powerpoint/2010/main" val="3270727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t>
            </a:r>
            <a:endParaRPr lang="en-US" dirty="0"/>
          </a:p>
        </p:txBody>
      </p:sp>
      <p:sp>
        <p:nvSpPr>
          <p:cNvPr id="3" name="Content Placeholder 2"/>
          <p:cNvSpPr>
            <a:spLocks noGrp="1"/>
          </p:cNvSpPr>
          <p:nvPr>
            <p:ph idx="1"/>
          </p:nvPr>
        </p:nvSpPr>
        <p:spPr>
          <a:xfrm>
            <a:off x="143556" y="1350110"/>
            <a:ext cx="5191970" cy="3664920"/>
          </a:xfrm>
        </p:spPr>
        <p:txBody>
          <a:bodyPr>
            <a:normAutofit fontScale="62500" lnSpcReduction="20000"/>
          </a:bodyPr>
          <a:lstStyle/>
          <a:p>
            <a:pPr marL="0" indent="0">
              <a:buNone/>
            </a:pPr>
            <a:r>
              <a:rPr lang="en-US" sz="3800" b="1" dirty="0" smtClean="0"/>
              <a:t>Rain</a:t>
            </a:r>
          </a:p>
          <a:p>
            <a:r>
              <a:rPr lang="en-US" dirty="0" smtClean="0"/>
              <a:t>A </a:t>
            </a:r>
            <a:r>
              <a:rPr lang="en-US" dirty="0"/>
              <a:t>cloud is made of water vapor that has condensed into </a:t>
            </a:r>
            <a:r>
              <a:rPr lang="en-US" dirty="0" smtClean="0"/>
              <a:t>tiny water </a:t>
            </a:r>
            <a:r>
              <a:rPr lang="en-US" dirty="0"/>
              <a:t>droplets or ice crystals. </a:t>
            </a:r>
            <a:endParaRPr lang="en-US" dirty="0" smtClean="0"/>
          </a:p>
          <a:p>
            <a:r>
              <a:rPr lang="en-US" dirty="0" smtClean="0"/>
              <a:t>As </a:t>
            </a:r>
            <a:r>
              <a:rPr lang="en-US" dirty="0"/>
              <a:t>more and more water </a:t>
            </a:r>
            <a:r>
              <a:rPr lang="en-US" dirty="0" smtClean="0"/>
              <a:t>vapor condenses</a:t>
            </a:r>
            <a:r>
              <a:rPr lang="en-US" dirty="0"/>
              <a:t>, some of the particles collide with each other </a:t>
            </a:r>
            <a:r>
              <a:rPr lang="en-US" dirty="0" smtClean="0"/>
              <a:t>and merge </a:t>
            </a:r>
            <a:r>
              <a:rPr lang="en-US" dirty="0"/>
              <a:t>to form droplets large enough to begin to fall. </a:t>
            </a:r>
            <a:endParaRPr lang="en-US" dirty="0" smtClean="0"/>
          </a:p>
          <a:p>
            <a:r>
              <a:rPr lang="en-US" dirty="0" smtClean="0"/>
              <a:t>As they fall</a:t>
            </a:r>
            <a:r>
              <a:rPr lang="en-US" dirty="0"/>
              <a:t>, they continue to grow by sweeping up smaller </a:t>
            </a:r>
            <a:r>
              <a:rPr lang="en-US" dirty="0" smtClean="0"/>
              <a:t>droplets along </a:t>
            </a:r>
            <a:r>
              <a:rPr lang="en-US" dirty="0"/>
              <a:t>the way—a process called </a:t>
            </a:r>
            <a:r>
              <a:rPr lang="en-US" i="1" dirty="0"/>
              <a:t>coalescence. </a:t>
            </a:r>
            <a:endParaRPr lang="en-US" i="1" dirty="0" smtClean="0"/>
          </a:p>
          <a:p>
            <a:r>
              <a:rPr lang="en-US" dirty="0" smtClean="0"/>
              <a:t>When droplets become </a:t>
            </a:r>
            <a:r>
              <a:rPr lang="en-US" dirty="0"/>
              <a:t>just </a:t>
            </a:r>
            <a:r>
              <a:rPr lang="en-US" dirty="0" smtClean="0"/>
              <a:t>large and heavy </a:t>
            </a:r>
            <a:r>
              <a:rPr lang="en-US" dirty="0"/>
              <a:t>enough to fall to the </a:t>
            </a:r>
            <a:r>
              <a:rPr lang="en-US" dirty="0" smtClean="0"/>
              <a:t>earth, </a:t>
            </a:r>
            <a:r>
              <a:rPr lang="en-US" dirty="0"/>
              <a:t>they are </a:t>
            </a:r>
            <a:r>
              <a:rPr lang="en-US" dirty="0" smtClean="0"/>
              <a:t>called drizzle</a:t>
            </a:r>
            <a:r>
              <a:rPr lang="en-US" dirty="0"/>
              <a:t>. </a:t>
            </a:r>
            <a:endParaRPr lang="en-US" dirty="0" smtClean="0"/>
          </a:p>
          <a:p>
            <a:r>
              <a:rPr lang="en-US" dirty="0" smtClean="0"/>
              <a:t>As </a:t>
            </a:r>
            <a:r>
              <a:rPr lang="en-US" dirty="0"/>
              <a:t>the droplets continue to grow, </a:t>
            </a:r>
            <a:r>
              <a:rPr lang="en-US" dirty="0" smtClean="0"/>
              <a:t>they reach </a:t>
            </a:r>
            <a:r>
              <a:rPr lang="en-US" dirty="0"/>
              <a:t>a size large enough to be called rain.</a:t>
            </a:r>
          </a:p>
        </p:txBody>
      </p:sp>
      <p:pic>
        <p:nvPicPr>
          <p:cNvPr id="6" name="Picture 5"/>
          <p:cNvPicPr>
            <a:picLocks noChangeAspect="1"/>
          </p:cNvPicPr>
          <p:nvPr/>
        </p:nvPicPr>
        <p:blipFill>
          <a:blip r:embed="rId2"/>
          <a:stretch>
            <a:fillRect/>
          </a:stretch>
        </p:blipFill>
        <p:spPr>
          <a:xfrm>
            <a:off x="5383834" y="1502815"/>
            <a:ext cx="3620514" cy="305410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41</a:t>
            </a:fld>
            <a:endParaRPr lang="en-US"/>
          </a:p>
        </p:txBody>
      </p:sp>
    </p:spTree>
    <p:extLst>
      <p:ext uri="{BB962C8B-B14F-4D97-AF65-F5344CB8AC3E}">
        <p14:creationId xmlns:p14="http://schemas.microsoft.com/office/powerpoint/2010/main" val="511862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t>
            </a:r>
            <a:endParaRPr lang="en-US" dirty="0"/>
          </a:p>
        </p:txBody>
      </p:sp>
      <p:sp>
        <p:nvSpPr>
          <p:cNvPr id="3" name="Content Placeholder 2"/>
          <p:cNvSpPr>
            <a:spLocks noGrp="1"/>
          </p:cNvSpPr>
          <p:nvPr>
            <p:ph idx="1"/>
          </p:nvPr>
        </p:nvSpPr>
        <p:spPr>
          <a:xfrm>
            <a:off x="4492948" y="891995"/>
            <a:ext cx="4428445" cy="4251505"/>
          </a:xfrm>
        </p:spPr>
        <p:txBody>
          <a:bodyPr>
            <a:normAutofit fontScale="55000" lnSpcReduction="20000"/>
          </a:bodyPr>
          <a:lstStyle/>
          <a:p>
            <a:pPr marL="0" indent="0">
              <a:buNone/>
            </a:pPr>
            <a:r>
              <a:rPr lang="en-US" sz="4400" b="1" dirty="0" smtClean="0"/>
              <a:t>Lightning</a:t>
            </a:r>
          </a:p>
          <a:p>
            <a:r>
              <a:rPr lang="en-US" dirty="0" smtClean="0"/>
              <a:t>Charges develop </a:t>
            </a:r>
            <a:r>
              <a:rPr lang="en-US" dirty="0"/>
              <a:t>within the cloud </a:t>
            </a:r>
            <a:r>
              <a:rPr lang="en-US" dirty="0" smtClean="0"/>
              <a:t>because </a:t>
            </a:r>
            <a:r>
              <a:rPr lang="en-US" dirty="0"/>
              <a:t>of </a:t>
            </a:r>
            <a:r>
              <a:rPr lang="en-US" dirty="0" smtClean="0"/>
              <a:t>collisions between </a:t>
            </a:r>
            <a:r>
              <a:rPr lang="en-US" dirty="0"/>
              <a:t>ice </a:t>
            </a:r>
            <a:r>
              <a:rPr lang="en-US" dirty="0" smtClean="0"/>
              <a:t>particles. </a:t>
            </a:r>
          </a:p>
          <a:p>
            <a:r>
              <a:rPr lang="en-US" dirty="0" smtClean="0"/>
              <a:t>As the charged </a:t>
            </a:r>
            <a:r>
              <a:rPr lang="en-US" dirty="0"/>
              <a:t>particles </a:t>
            </a:r>
            <a:r>
              <a:rPr lang="en-US" dirty="0" smtClean="0"/>
              <a:t>spread </a:t>
            </a:r>
            <a:r>
              <a:rPr lang="en-US" dirty="0"/>
              <a:t>apart within the </a:t>
            </a:r>
            <a:r>
              <a:rPr lang="en-US" dirty="0" smtClean="0"/>
              <a:t>cloud, </a:t>
            </a:r>
            <a:r>
              <a:rPr lang="en-US" dirty="0"/>
              <a:t>larger regions of charge </a:t>
            </a:r>
            <a:r>
              <a:rPr lang="en-US" dirty="0" smtClean="0"/>
              <a:t>develop. </a:t>
            </a:r>
          </a:p>
          <a:p>
            <a:r>
              <a:rPr lang="en-US" dirty="0" smtClean="0"/>
              <a:t>When </a:t>
            </a:r>
            <a:r>
              <a:rPr lang="en-US" dirty="0"/>
              <a:t>this charge gets large </a:t>
            </a:r>
            <a:r>
              <a:rPr lang="en-US" dirty="0" smtClean="0"/>
              <a:t>enough, </a:t>
            </a:r>
            <a:r>
              <a:rPr lang="en-US" dirty="0"/>
              <a:t>a lightning strike </a:t>
            </a:r>
            <a:r>
              <a:rPr lang="en-US" dirty="0" smtClean="0"/>
              <a:t>occurs between the clouds. </a:t>
            </a:r>
          </a:p>
          <a:p>
            <a:r>
              <a:rPr lang="en-US" dirty="0" smtClean="0"/>
              <a:t>Sometimes this </a:t>
            </a:r>
            <a:r>
              <a:rPr lang="en-US" dirty="0"/>
              <a:t>happens between the cloud and the ground.</a:t>
            </a:r>
          </a:p>
          <a:p>
            <a:r>
              <a:rPr lang="en-US" dirty="0"/>
              <a:t>A </a:t>
            </a:r>
            <a:r>
              <a:rPr lang="en-US" dirty="0" smtClean="0"/>
              <a:t>charge </a:t>
            </a:r>
            <a:r>
              <a:rPr lang="en-US" dirty="0"/>
              <a:t>builds up on the ground beneath the cloud, attracted to the </a:t>
            </a:r>
            <a:r>
              <a:rPr lang="en-US" dirty="0" smtClean="0"/>
              <a:t>opposite </a:t>
            </a:r>
            <a:r>
              <a:rPr lang="en-US" dirty="0"/>
              <a:t>charge in the bottom of the cloud. </a:t>
            </a:r>
            <a:endParaRPr lang="en-US" dirty="0" smtClean="0"/>
          </a:p>
          <a:p>
            <a:r>
              <a:rPr lang="en-US" dirty="0" smtClean="0"/>
              <a:t>The </a:t>
            </a:r>
            <a:r>
              <a:rPr lang="en-US" dirty="0"/>
              <a:t>ground's </a:t>
            </a:r>
            <a:r>
              <a:rPr lang="en-US" dirty="0" smtClean="0"/>
              <a:t>charge </a:t>
            </a:r>
            <a:r>
              <a:rPr lang="en-US" dirty="0"/>
              <a:t>concentrates around anything that sticks up - trees, lightning </a:t>
            </a:r>
            <a:r>
              <a:rPr lang="en-US" dirty="0" smtClean="0"/>
              <a:t>rods, </a:t>
            </a:r>
            <a:r>
              <a:rPr lang="en-US" dirty="0"/>
              <a:t>even people! </a:t>
            </a:r>
            <a:endParaRPr lang="en-US" dirty="0" smtClean="0"/>
          </a:p>
          <a:p>
            <a:r>
              <a:rPr lang="en-US" dirty="0" smtClean="0"/>
              <a:t>The charge </a:t>
            </a:r>
            <a:r>
              <a:rPr lang="en-US" dirty="0"/>
              <a:t>from the ground connects with the </a:t>
            </a:r>
            <a:r>
              <a:rPr lang="en-US" dirty="0" smtClean="0"/>
              <a:t>opposite </a:t>
            </a:r>
            <a:r>
              <a:rPr lang="en-US" dirty="0"/>
              <a:t>charge from the clouds and </a:t>
            </a:r>
            <a:r>
              <a:rPr lang="en-US" dirty="0" smtClean="0"/>
              <a:t>lightning </a:t>
            </a:r>
            <a:r>
              <a:rPr lang="en-US" dirty="0"/>
              <a:t>strikes.</a:t>
            </a:r>
          </a:p>
          <a:p>
            <a:endParaRPr lang="en-US" b="1" dirty="0" smtClean="0"/>
          </a:p>
          <a:p>
            <a:endParaRPr lang="en-US" dirty="0"/>
          </a:p>
        </p:txBody>
      </p:sp>
      <p:pic>
        <p:nvPicPr>
          <p:cNvPr id="5" name="Picture 4"/>
          <p:cNvPicPr>
            <a:picLocks noChangeAspect="1"/>
          </p:cNvPicPr>
          <p:nvPr/>
        </p:nvPicPr>
        <p:blipFill>
          <a:blip r:embed="rId2"/>
          <a:stretch>
            <a:fillRect/>
          </a:stretch>
        </p:blipFill>
        <p:spPr>
          <a:xfrm>
            <a:off x="143555" y="1197405"/>
            <a:ext cx="4264382" cy="2116879"/>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42</a:t>
            </a:fld>
            <a:endParaRPr lang="en-US"/>
          </a:p>
        </p:txBody>
      </p:sp>
    </p:spTree>
    <p:extLst>
      <p:ext uri="{BB962C8B-B14F-4D97-AF65-F5344CB8AC3E}">
        <p14:creationId xmlns:p14="http://schemas.microsoft.com/office/powerpoint/2010/main" val="3762872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t>
            </a:r>
            <a:endParaRPr lang="en-US" dirty="0"/>
          </a:p>
        </p:txBody>
      </p:sp>
      <p:sp>
        <p:nvSpPr>
          <p:cNvPr id="3" name="Content Placeholder 2"/>
          <p:cNvSpPr>
            <a:spLocks noGrp="1"/>
          </p:cNvSpPr>
          <p:nvPr>
            <p:ph idx="1"/>
          </p:nvPr>
        </p:nvSpPr>
        <p:spPr>
          <a:xfrm>
            <a:off x="3503065" y="1197405"/>
            <a:ext cx="5497379" cy="3359506"/>
          </a:xfrm>
        </p:spPr>
        <p:txBody>
          <a:bodyPr>
            <a:normAutofit fontScale="62500" lnSpcReduction="20000"/>
          </a:bodyPr>
          <a:lstStyle/>
          <a:p>
            <a:pPr marL="0" indent="0">
              <a:buNone/>
            </a:pPr>
            <a:r>
              <a:rPr lang="en-US" sz="3800" b="1" dirty="0" smtClean="0"/>
              <a:t>Hail</a:t>
            </a:r>
          </a:p>
          <a:p>
            <a:r>
              <a:rPr lang="en-US" dirty="0"/>
              <a:t>Hailstones are formed when raindrops are carried upward by thunderstorm updrafts into extremely cold areas of the atmosphere and freeze. </a:t>
            </a:r>
            <a:endParaRPr lang="en-US" dirty="0" smtClean="0"/>
          </a:p>
          <a:p>
            <a:r>
              <a:rPr lang="en-US" dirty="0"/>
              <a:t>As the hailstone moves up and down through a storm, it collides with water droplets, growing larger with each collision.  </a:t>
            </a:r>
            <a:endParaRPr lang="en-US" dirty="0" smtClean="0"/>
          </a:p>
          <a:p>
            <a:r>
              <a:rPr lang="en-US" dirty="0" smtClean="0"/>
              <a:t>The </a:t>
            </a:r>
            <a:r>
              <a:rPr lang="en-US" dirty="0"/>
              <a:t>hail falls </a:t>
            </a:r>
            <a:r>
              <a:rPr lang="en-US" dirty="0" smtClean="0"/>
              <a:t>to the earth when </a:t>
            </a:r>
            <a:r>
              <a:rPr lang="en-US" dirty="0"/>
              <a:t>the thunderstorm's updraft can no longer support the weight of the </a:t>
            </a:r>
            <a:r>
              <a:rPr lang="en-US" dirty="0" smtClean="0"/>
              <a:t>hailstone.</a:t>
            </a:r>
          </a:p>
          <a:p>
            <a:r>
              <a:rPr lang="en-US" dirty="0"/>
              <a:t>Hailstones can be as large as oranges and grapefruits.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3350360" cy="3347009"/>
          </a:xfrm>
          <a:prstGeom prst="rect">
            <a:avLst/>
          </a:prstGeom>
        </p:spPr>
      </p:pic>
      <p:pic>
        <p:nvPicPr>
          <p:cNvPr id="8" name="Picture 7"/>
          <p:cNvPicPr>
            <a:picLocks noChangeAspect="1"/>
          </p:cNvPicPr>
          <p:nvPr/>
        </p:nvPicPr>
        <p:blipFill>
          <a:blip r:embed="rId3"/>
          <a:stretch>
            <a:fillRect/>
          </a:stretch>
        </p:blipFill>
        <p:spPr>
          <a:xfrm>
            <a:off x="324532" y="3347008"/>
            <a:ext cx="2701295" cy="1796492"/>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43</a:t>
            </a:fld>
            <a:endParaRPr lang="en-US"/>
          </a:p>
        </p:txBody>
      </p:sp>
    </p:spTree>
    <p:extLst>
      <p:ext uri="{BB962C8B-B14F-4D97-AF65-F5344CB8AC3E}">
        <p14:creationId xmlns:p14="http://schemas.microsoft.com/office/powerpoint/2010/main" val="3604344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Requirement 5</a:t>
            </a:r>
          </a:p>
        </p:txBody>
      </p:sp>
      <p:sp>
        <p:nvSpPr>
          <p:cNvPr id="5" name="Subtitle 4"/>
          <p:cNvSpPr>
            <a:spLocks noGrp="1"/>
          </p:cNvSpPr>
          <p:nvPr>
            <p:ph type="subTitle" idx="1"/>
          </p:nvPr>
        </p:nvSpPr>
        <p:spPr>
          <a:xfrm>
            <a:off x="296260" y="281175"/>
            <a:ext cx="6566315" cy="1221640"/>
          </a:xfrm>
        </p:spPr>
        <p:txBody>
          <a:bodyPr>
            <a:normAutofit/>
          </a:bodyPr>
          <a:lstStyle/>
          <a:p>
            <a:pPr marL="342900" indent="-342900">
              <a:buFont typeface="+mj-lt"/>
              <a:buAutoNum type="arabicPeriod" startAt="5"/>
            </a:pPr>
            <a:r>
              <a:rPr lang="en-US" sz="1600" dirty="0" smtClean="0"/>
              <a:t>Identify </a:t>
            </a:r>
            <a:r>
              <a:rPr lang="en-US" sz="1600" dirty="0"/>
              <a:t>and describe clouds in the low, middle, and upper levels of the atmosphere. Relate these to specific types of weather</a:t>
            </a:r>
            <a:r>
              <a:rPr lang="en-US" sz="1600" dirty="0" smtClean="0"/>
              <a:t>.</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3938790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4558"/>
          <a:stretch/>
        </p:blipFill>
        <p:spPr>
          <a:xfrm>
            <a:off x="1288842" y="891995"/>
            <a:ext cx="6566315" cy="3973274"/>
          </a:xfrm>
        </p:spPr>
      </p:pic>
      <p:sp>
        <p:nvSpPr>
          <p:cNvPr id="3" name="Slide Number Placeholder 2"/>
          <p:cNvSpPr>
            <a:spLocks noGrp="1"/>
          </p:cNvSpPr>
          <p:nvPr>
            <p:ph type="sldNum" sz="quarter" idx="12"/>
          </p:nvPr>
        </p:nvSpPr>
        <p:spPr/>
        <p:txBody>
          <a:bodyPr/>
          <a:lstStyle/>
          <a:p>
            <a:fld id="{B82CCC60-E8CD-4174-8B1A-7DF615B22EEF}" type="slidenum">
              <a:rPr lang="en-US" smtClean="0"/>
              <a:pPr/>
              <a:t>45</a:t>
            </a:fld>
            <a:endParaRPr lang="en-US"/>
          </a:p>
        </p:txBody>
      </p:sp>
    </p:spTree>
    <p:extLst>
      <p:ext uri="{BB962C8B-B14F-4D97-AF65-F5344CB8AC3E}">
        <p14:creationId xmlns:p14="http://schemas.microsoft.com/office/powerpoint/2010/main" val="3889717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600" dirty="0">
                <a:solidFill>
                  <a:schemeClr val="bg1"/>
                </a:solidFill>
                <a:effectLst>
                  <a:outerShdw blurRad="38100" dist="38100" dir="2700000" algn="tl">
                    <a:srgbClr val="000000">
                      <a:alpha val="43137"/>
                    </a:srgbClr>
                  </a:outerShdw>
                </a:effectLst>
              </a:rPr>
              <a:t>Requirement 5</a:t>
            </a:r>
          </a:p>
        </p:txBody>
      </p:sp>
      <p:sp>
        <p:nvSpPr>
          <p:cNvPr id="4" name="Content Placeholder 3"/>
          <p:cNvSpPr>
            <a:spLocks noGrp="1"/>
          </p:cNvSpPr>
          <p:nvPr>
            <p:ph sz="half" idx="1"/>
          </p:nvPr>
        </p:nvSpPr>
        <p:spPr>
          <a:xfrm>
            <a:off x="1976014" y="3040368"/>
            <a:ext cx="1679755" cy="1567260"/>
          </a:xfrm>
        </p:spPr>
        <p:txBody>
          <a:bodyPr>
            <a:noAutofit/>
          </a:bodyPr>
          <a:lstStyle/>
          <a:p>
            <a:pPr marL="0" indent="0">
              <a:lnSpc>
                <a:spcPct val="80000"/>
              </a:lnSpc>
              <a:buNone/>
            </a:pPr>
            <a:r>
              <a:rPr lang="en-US" sz="1400" dirty="0" smtClean="0">
                <a:solidFill>
                  <a:srgbClr val="002060"/>
                </a:solidFill>
              </a:rPr>
              <a:t>Cirrus clouds are delicate feathery clouds that are made mostly of ice crystals. </a:t>
            </a:r>
            <a:endParaRPr lang="en-US" sz="1400" dirty="0">
              <a:solidFill>
                <a:srgbClr val="002060"/>
              </a:solidFill>
            </a:endParaRPr>
          </a:p>
          <a:p>
            <a:pPr marL="0" indent="0">
              <a:lnSpc>
                <a:spcPct val="80000"/>
              </a:lnSpc>
              <a:buNone/>
            </a:pPr>
            <a:r>
              <a:rPr lang="en-US" sz="1400" dirty="0" smtClean="0">
                <a:solidFill>
                  <a:srgbClr val="002060"/>
                </a:solidFill>
              </a:rPr>
              <a:t>Weather prediction: A change is on its way.</a:t>
            </a:r>
          </a:p>
        </p:txBody>
      </p:sp>
      <p:sp>
        <p:nvSpPr>
          <p:cNvPr id="8" name="Content Placeholder 3"/>
          <p:cNvSpPr txBox="1">
            <a:spLocks/>
          </p:cNvSpPr>
          <p:nvPr/>
        </p:nvSpPr>
        <p:spPr>
          <a:xfrm>
            <a:off x="3732121" y="3040368"/>
            <a:ext cx="1756109" cy="16692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90000"/>
              </a:lnSpc>
              <a:spcBef>
                <a:spcPts val="384"/>
              </a:spcBef>
              <a:buNone/>
            </a:pPr>
            <a:r>
              <a:rPr lang="en-US" sz="1400" dirty="0" smtClean="0">
                <a:solidFill>
                  <a:srgbClr val="002060"/>
                </a:solidFill>
              </a:rPr>
              <a:t>Cirrostratus clouds are thin, white clouds that cover the whole sky. </a:t>
            </a:r>
          </a:p>
          <a:p>
            <a:pPr marL="0" indent="0">
              <a:lnSpc>
                <a:spcPct val="90000"/>
              </a:lnSpc>
              <a:spcBef>
                <a:spcPts val="384"/>
              </a:spcBef>
              <a:buNone/>
            </a:pPr>
            <a:r>
              <a:rPr lang="en-US" sz="1400" dirty="0" smtClean="0">
                <a:solidFill>
                  <a:srgbClr val="002060"/>
                </a:solidFill>
              </a:rPr>
              <a:t>Weather prediction: Rain or snow will arrive within 24 hours.</a:t>
            </a:r>
          </a:p>
        </p:txBody>
      </p:sp>
      <p:sp>
        <p:nvSpPr>
          <p:cNvPr id="9" name="Content Placeholder 3"/>
          <p:cNvSpPr txBox="1">
            <a:spLocks/>
          </p:cNvSpPr>
          <p:nvPr/>
        </p:nvSpPr>
        <p:spPr>
          <a:xfrm>
            <a:off x="5564583" y="3046412"/>
            <a:ext cx="1716568" cy="18159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80000"/>
              </a:lnSpc>
              <a:buNone/>
            </a:pPr>
            <a:r>
              <a:rPr lang="en-US" sz="1400" dirty="0" smtClean="0">
                <a:solidFill>
                  <a:srgbClr val="002060"/>
                </a:solidFill>
              </a:rPr>
              <a:t>Cirrocumulus clouds are thin, sometimes patchy, sheet-like clouds. They sometimes look like they’re full of ripples or are made of small grains. </a:t>
            </a:r>
          </a:p>
          <a:p>
            <a:pPr marL="0" indent="0">
              <a:lnSpc>
                <a:spcPct val="80000"/>
              </a:lnSpc>
              <a:buNone/>
            </a:pPr>
            <a:r>
              <a:rPr lang="en-US" sz="1400" dirty="0" smtClean="0">
                <a:solidFill>
                  <a:srgbClr val="002060"/>
                </a:solidFill>
              </a:rPr>
              <a:t>Weather prediction: Fair, but cold.</a:t>
            </a:r>
          </a:p>
        </p:txBody>
      </p:sp>
      <p:pic>
        <p:nvPicPr>
          <p:cNvPr id="10" name="Picture 9"/>
          <p:cNvPicPr>
            <a:picLocks noChangeAspect="1"/>
          </p:cNvPicPr>
          <p:nvPr/>
        </p:nvPicPr>
        <p:blipFill>
          <a:blip r:embed="rId2"/>
          <a:stretch>
            <a:fillRect/>
          </a:stretch>
        </p:blipFill>
        <p:spPr>
          <a:xfrm>
            <a:off x="1862849" y="1063229"/>
            <a:ext cx="5418301" cy="1964134"/>
          </a:xfrm>
          <a:prstGeom prst="rect">
            <a:avLst/>
          </a:prstGeom>
        </p:spPr>
      </p:pic>
      <p:sp>
        <p:nvSpPr>
          <p:cNvPr id="3" name="Slide Number Placeholder 2"/>
          <p:cNvSpPr>
            <a:spLocks noGrp="1"/>
          </p:cNvSpPr>
          <p:nvPr>
            <p:ph type="sldNum" sz="quarter" idx="12"/>
          </p:nvPr>
        </p:nvSpPr>
        <p:spPr/>
        <p:txBody>
          <a:bodyPr/>
          <a:lstStyle/>
          <a:p>
            <a:fld id="{B82CCC60-E8CD-4174-8B1A-7DF615B22EEF}" type="slidenum">
              <a:rPr lang="en-US" smtClean="0"/>
              <a:pPr/>
              <a:t>46</a:t>
            </a:fld>
            <a:endParaRPr lang="en-US"/>
          </a:p>
        </p:txBody>
      </p:sp>
    </p:spTree>
    <p:extLst>
      <p:ext uri="{BB962C8B-B14F-4D97-AF65-F5344CB8AC3E}">
        <p14:creationId xmlns:p14="http://schemas.microsoft.com/office/powerpoint/2010/main" val="147635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600" dirty="0">
                <a:solidFill>
                  <a:schemeClr val="bg1"/>
                </a:solidFill>
                <a:effectLst>
                  <a:outerShdw blurRad="38100" dist="38100" dir="2700000" algn="tl">
                    <a:srgbClr val="000000">
                      <a:alpha val="43137"/>
                    </a:srgbClr>
                  </a:outerShdw>
                </a:effectLst>
              </a:rPr>
              <a:t>Requirement 5</a:t>
            </a:r>
          </a:p>
        </p:txBody>
      </p:sp>
      <p:sp>
        <p:nvSpPr>
          <p:cNvPr id="4" name="Content Placeholder 3"/>
          <p:cNvSpPr>
            <a:spLocks noGrp="1"/>
          </p:cNvSpPr>
          <p:nvPr>
            <p:ph sz="half" idx="1"/>
          </p:nvPr>
        </p:nvSpPr>
        <p:spPr>
          <a:xfrm>
            <a:off x="1976014" y="3040368"/>
            <a:ext cx="1679755" cy="1974662"/>
          </a:xfrm>
        </p:spPr>
        <p:txBody>
          <a:bodyPr>
            <a:noAutofit/>
          </a:bodyPr>
          <a:lstStyle/>
          <a:p>
            <a:pPr marL="0" indent="0">
              <a:lnSpc>
                <a:spcPct val="80000"/>
              </a:lnSpc>
              <a:buNone/>
            </a:pPr>
            <a:r>
              <a:rPr lang="en-US" sz="1400" dirty="0" smtClean="0">
                <a:solidFill>
                  <a:srgbClr val="002060"/>
                </a:solidFill>
              </a:rPr>
              <a:t>Altocumulus clouds have several patchy white or gray layers and seem to be made up of many small rows of fluffy ripples.. </a:t>
            </a:r>
            <a:endParaRPr lang="en-US" sz="1400" dirty="0">
              <a:solidFill>
                <a:srgbClr val="002060"/>
              </a:solidFill>
            </a:endParaRPr>
          </a:p>
          <a:p>
            <a:pPr marL="0" indent="0">
              <a:lnSpc>
                <a:spcPct val="80000"/>
              </a:lnSpc>
              <a:buNone/>
            </a:pPr>
            <a:r>
              <a:rPr lang="en-US" sz="1400" dirty="0" smtClean="0">
                <a:solidFill>
                  <a:srgbClr val="002060"/>
                </a:solidFill>
              </a:rPr>
              <a:t>Weather prediction: Fair.</a:t>
            </a:r>
          </a:p>
        </p:txBody>
      </p:sp>
      <p:sp>
        <p:nvSpPr>
          <p:cNvPr id="8" name="Content Placeholder 3"/>
          <p:cNvSpPr txBox="1">
            <a:spLocks/>
          </p:cNvSpPr>
          <p:nvPr/>
        </p:nvSpPr>
        <p:spPr>
          <a:xfrm>
            <a:off x="3732121" y="3040368"/>
            <a:ext cx="1756109" cy="19746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90000"/>
              </a:lnSpc>
              <a:spcBef>
                <a:spcPts val="384"/>
              </a:spcBef>
              <a:buNone/>
            </a:pPr>
            <a:r>
              <a:rPr lang="en-US" sz="1400" dirty="0" smtClean="0">
                <a:solidFill>
                  <a:srgbClr val="002060"/>
                </a:solidFill>
              </a:rPr>
              <a:t>Altostratus clouds are gray or blue-gray and usually cover the entire sky. </a:t>
            </a:r>
          </a:p>
          <a:p>
            <a:pPr marL="0" indent="0">
              <a:lnSpc>
                <a:spcPct val="90000"/>
              </a:lnSpc>
              <a:spcBef>
                <a:spcPts val="384"/>
              </a:spcBef>
              <a:buNone/>
            </a:pPr>
            <a:r>
              <a:rPr lang="en-US" sz="1400" dirty="0" smtClean="0">
                <a:solidFill>
                  <a:srgbClr val="002060"/>
                </a:solidFill>
              </a:rPr>
              <a:t>Weather prediction: Be prepared for continuous rain or snow.</a:t>
            </a:r>
          </a:p>
        </p:txBody>
      </p:sp>
      <p:sp>
        <p:nvSpPr>
          <p:cNvPr id="9" name="Content Placeholder 3"/>
          <p:cNvSpPr txBox="1">
            <a:spLocks/>
          </p:cNvSpPr>
          <p:nvPr/>
        </p:nvSpPr>
        <p:spPr>
          <a:xfrm>
            <a:off x="5564583" y="3046412"/>
            <a:ext cx="1716568" cy="1968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80000"/>
              </a:lnSpc>
              <a:buNone/>
            </a:pPr>
            <a:r>
              <a:rPr lang="en-US" sz="1400" dirty="0" smtClean="0">
                <a:solidFill>
                  <a:srgbClr val="002060"/>
                </a:solidFill>
              </a:rPr>
              <a:t>Nimbostratus clouds are dark, gray clouds that seem to fade into falling rain or snow. They often blot out the sunlight. </a:t>
            </a:r>
          </a:p>
          <a:p>
            <a:pPr marL="0" indent="0">
              <a:lnSpc>
                <a:spcPct val="80000"/>
              </a:lnSpc>
              <a:buNone/>
            </a:pPr>
            <a:r>
              <a:rPr lang="en-US" sz="1400" dirty="0" smtClean="0">
                <a:solidFill>
                  <a:srgbClr val="002060"/>
                </a:solidFill>
              </a:rPr>
              <a:t>Weather prediction: Gloomy with continuous rain or snow.</a:t>
            </a:r>
          </a:p>
        </p:txBody>
      </p:sp>
      <p:pic>
        <p:nvPicPr>
          <p:cNvPr id="3" name="Picture 2"/>
          <p:cNvPicPr>
            <a:picLocks noChangeAspect="1"/>
          </p:cNvPicPr>
          <p:nvPr/>
        </p:nvPicPr>
        <p:blipFill>
          <a:blip r:embed="rId2"/>
          <a:stretch>
            <a:fillRect/>
          </a:stretch>
        </p:blipFill>
        <p:spPr>
          <a:xfrm>
            <a:off x="1862850" y="1063229"/>
            <a:ext cx="5418301" cy="1927984"/>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47</a:t>
            </a:fld>
            <a:endParaRPr lang="en-US"/>
          </a:p>
        </p:txBody>
      </p:sp>
    </p:spTree>
    <p:extLst>
      <p:ext uri="{BB962C8B-B14F-4D97-AF65-F5344CB8AC3E}">
        <p14:creationId xmlns:p14="http://schemas.microsoft.com/office/powerpoint/2010/main" val="3253797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600" dirty="0">
                <a:solidFill>
                  <a:schemeClr val="bg1"/>
                </a:solidFill>
                <a:effectLst>
                  <a:outerShdw blurRad="38100" dist="38100" dir="2700000" algn="tl">
                    <a:srgbClr val="000000">
                      <a:alpha val="43137"/>
                    </a:srgbClr>
                  </a:outerShdw>
                </a:effectLst>
              </a:rPr>
              <a:t>Requirement 5</a:t>
            </a:r>
          </a:p>
        </p:txBody>
      </p:sp>
      <p:sp>
        <p:nvSpPr>
          <p:cNvPr id="4" name="Content Placeholder 3"/>
          <p:cNvSpPr>
            <a:spLocks noGrp="1"/>
          </p:cNvSpPr>
          <p:nvPr>
            <p:ph sz="half" idx="1"/>
          </p:nvPr>
        </p:nvSpPr>
        <p:spPr>
          <a:xfrm>
            <a:off x="1976014" y="3040368"/>
            <a:ext cx="1679755" cy="1567260"/>
          </a:xfrm>
        </p:spPr>
        <p:txBody>
          <a:bodyPr>
            <a:noAutofit/>
          </a:bodyPr>
          <a:lstStyle/>
          <a:p>
            <a:pPr marL="0" indent="0">
              <a:lnSpc>
                <a:spcPct val="80000"/>
              </a:lnSpc>
              <a:buNone/>
            </a:pPr>
            <a:r>
              <a:rPr lang="en-US" sz="1400" dirty="0" smtClean="0">
                <a:solidFill>
                  <a:srgbClr val="002060"/>
                </a:solidFill>
              </a:rPr>
              <a:t>Cumulus clouds look like fluffy, white cotton balls. </a:t>
            </a:r>
            <a:endParaRPr lang="en-US" sz="1400" dirty="0">
              <a:solidFill>
                <a:srgbClr val="002060"/>
              </a:solidFill>
            </a:endParaRPr>
          </a:p>
          <a:p>
            <a:pPr marL="0" indent="0">
              <a:lnSpc>
                <a:spcPct val="80000"/>
              </a:lnSpc>
              <a:buNone/>
            </a:pPr>
            <a:r>
              <a:rPr lang="en-US" sz="1400" dirty="0" smtClean="0">
                <a:solidFill>
                  <a:srgbClr val="002060"/>
                </a:solidFill>
              </a:rPr>
              <a:t>Weather prediction: Fair.</a:t>
            </a:r>
          </a:p>
        </p:txBody>
      </p:sp>
      <p:sp>
        <p:nvSpPr>
          <p:cNvPr id="8" name="Content Placeholder 3"/>
          <p:cNvSpPr txBox="1">
            <a:spLocks/>
          </p:cNvSpPr>
          <p:nvPr/>
        </p:nvSpPr>
        <p:spPr>
          <a:xfrm>
            <a:off x="3732121" y="3040368"/>
            <a:ext cx="1756109" cy="16692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90000"/>
              </a:lnSpc>
              <a:spcBef>
                <a:spcPts val="384"/>
              </a:spcBef>
              <a:buNone/>
            </a:pPr>
            <a:r>
              <a:rPr lang="en-US" sz="1400" dirty="0" smtClean="0">
                <a:solidFill>
                  <a:srgbClr val="002060"/>
                </a:solidFill>
              </a:rPr>
              <a:t>Stratus clouds look like thin, white sheets that cover the whole sky. </a:t>
            </a:r>
          </a:p>
          <a:p>
            <a:pPr marL="0" indent="0">
              <a:lnSpc>
                <a:spcPct val="90000"/>
              </a:lnSpc>
              <a:spcBef>
                <a:spcPts val="384"/>
              </a:spcBef>
              <a:buNone/>
            </a:pPr>
            <a:r>
              <a:rPr lang="en-US" sz="1400" dirty="0" smtClean="0">
                <a:solidFill>
                  <a:srgbClr val="002060"/>
                </a:solidFill>
              </a:rPr>
              <a:t>Weather prediction: Fair, but gloomy.</a:t>
            </a:r>
          </a:p>
        </p:txBody>
      </p:sp>
      <p:sp>
        <p:nvSpPr>
          <p:cNvPr id="9" name="Content Placeholder 3"/>
          <p:cNvSpPr txBox="1">
            <a:spLocks/>
          </p:cNvSpPr>
          <p:nvPr/>
        </p:nvSpPr>
        <p:spPr>
          <a:xfrm>
            <a:off x="5564583" y="3046412"/>
            <a:ext cx="1716568" cy="1968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80000"/>
              </a:lnSpc>
              <a:buNone/>
            </a:pPr>
            <a:r>
              <a:rPr lang="en-US" sz="1400" dirty="0" smtClean="0">
                <a:solidFill>
                  <a:srgbClr val="002060"/>
                </a:solidFill>
              </a:rPr>
              <a:t>Cumulonimbus clouds grow on hot days when warm, wet air rises very high into the sky. From far away, they look like huge towers. </a:t>
            </a:r>
          </a:p>
          <a:p>
            <a:pPr marL="0" indent="0">
              <a:lnSpc>
                <a:spcPct val="80000"/>
              </a:lnSpc>
              <a:buNone/>
            </a:pPr>
            <a:r>
              <a:rPr lang="en-US" sz="1400" dirty="0" smtClean="0">
                <a:solidFill>
                  <a:srgbClr val="002060"/>
                </a:solidFill>
              </a:rPr>
              <a:t>Weather prediction: Watch for rain, hail, and tornadoes.</a:t>
            </a:r>
          </a:p>
        </p:txBody>
      </p:sp>
      <p:pic>
        <p:nvPicPr>
          <p:cNvPr id="6" name="Picture 5"/>
          <p:cNvPicPr>
            <a:picLocks noChangeAspect="1"/>
          </p:cNvPicPr>
          <p:nvPr/>
        </p:nvPicPr>
        <p:blipFill>
          <a:blip r:embed="rId2"/>
          <a:stretch>
            <a:fillRect/>
          </a:stretch>
        </p:blipFill>
        <p:spPr>
          <a:xfrm>
            <a:off x="1861426" y="1005840"/>
            <a:ext cx="5419725" cy="1971675"/>
          </a:xfrm>
          <a:prstGeom prst="rect">
            <a:avLst/>
          </a:prstGeom>
        </p:spPr>
      </p:pic>
      <p:sp>
        <p:nvSpPr>
          <p:cNvPr id="3" name="Slide Number Placeholder 2"/>
          <p:cNvSpPr>
            <a:spLocks noGrp="1"/>
          </p:cNvSpPr>
          <p:nvPr>
            <p:ph type="sldNum" sz="quarter" idx="12"/>
          </p:nvPr>
        </p:nvSpPr>
        <p:spPr/>
        <p:txBody>
          <a:bodyPr/>
          <a:lstStyle/>
          <a:p>
            <a:fld id="{B82CCC60-E8CD-4174-8B1A-7DF615B22EEF}" type="slidenum">
              <a:rPr lang="en-US" smtClean="0"/>
              <a:pPr/>
              <a:t>48</a:t>
            </a:fld>
            <a:endParaRPr lang="en-US"/>
          </a:p>
        </p:txBody>
      </p:sp>
    </p:spTree>
    <p:extLst>
      <p:ext uri="{BB962C8B-B14F-4D97-AF65-F5344CB8AC3E}">
        <p14:creationId xmlns:p14="http://schemas.microsoft.com/office/powerpoint/2010/main" val="2208595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Requirement </a:t>
            </a:r>
            <a:r>
              <a:rPr lang="en-US" dirty="0" smtClean="0"/>
              <a:t>6</a:t>
            </a:r>
            <a:endParaRPr lang="en-US" dirty="0"/>
          </a:p>
        </p:txBody>
      </p:sp>
      <p:sp>
        <p:nvSpPr>
          <p:cNvPr id="5" name="Subtitle 4"/>
          <p:cNvSpPr>
            <a:spLocks noGrp="1"/>
          </p:cNvSpPr>
          <p:nvPr>
            <p:ph type="subTitle" idx="1"/>
          </p:nvPr>
        </p:nvSpPr>
        <p:spPr>
          <a:xfrm>
            <a:off x="296260" y="281175"/>
            <a:ext cx="6566315" cy="1221640"/>
          </a:xfrm>
        </p:spPr>
        <p:txBody>
          <a:bodyPr>
            <a:normAutofit/>
          </a:bodyPr>
          <a:lstStyle/>
          <a:p>
            <a:pPr marL="342900" indent="-342900">
              <a:buFont typeface="+mj-lt"/>
              <a:buAutoNum type="arabicPeriod" startAt="6"/>
            </a:pPr>
            <a:r>
              <a:rPr lang="en-US" sz="1600" dirty="0" smtClean="0"/>
              <a:t>Draw </a:t>
            </a:r>
            <a:r>
              <a:rPr lang="en-US" sz="1600" dirty="0"/>
              <a:t>a diagram of the water cycle and label its major processes. Explain the water cycle to your counselor</a:t>
            </a:r>
            <a:r>
              <a:rPr lang="en-US" sz="1600" dirty="0" smtClean="0"/>
              <a:t>.</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3186161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sz="2637" dirty="0">
                <a:solidFill>
                  <a:srgbClr val="000000"/>
                </a:solidFill>
                <a:latin typeface="Arial Rounded MT Bold" pitchFamily="34" charset="0"/>
              </a:rPr>
              <a:t>Weather Merit Badge Requirements</a:t>
            </a:r>
          </a:p>
        </p:txBody>
      </p:sp>
      <p:sp>
        <p:nvSpPr>
          <p:cNvPr id="3075" name="Content Placeholder 2"/>
          <p:cNvSpPr>
            <a:spLocks noGrp="1"/>
          </p:cNvSpPr>
          <p:nvPr>
            <p:ph idx="1"/>
          </p:nvPr>
        </p:nvSpPr>
        <p:spPr/>
        <p:txBody>
          <a:bodyPr>
            <a:noAutofit/>
          </a:bodyPr>
          <a:lstStyle/>
          <a:p>
            <a:pPr>
              <a:buFont typeface="+mj-lt"/>
              <a:buAutoNum type="arabicPeriod" startAt="9"/>
            </a:pPr>
            <a:r>
              <a:rPr lang="en-US" sz="1600" dirty="0" smtClean="0"/>
              <a:t>Do ONE of the following:</a:t>
            </a:r>
          </a:p>
          <a:p>
            <a:pPr marL="971550" lvl="1" indent="-514350">
              <a:buFont typeface="+mj-lt"/>
              <a:buAutoNum type="alphaLcPeriod" startAt="2"/>
            </a:pPr>
            <a:r>
              <a:rPr lang="en-US" sz="1600" dirty="0" smtClean="0"/>
              <a:t>Visit </a:t>
            </a:r>
            <a:r>
              <a:rPr lang="en-US" sz="1600" dirty="0"/>
              <a:t>a National Weather Service office or talk with a local radio or television weathercaster, private meteorologist, local agricultural extension service officer, or university meteorology instructor. Find out what type of weather is most dangerous or damaging to your community. Determine how severe weather and flood warnings reach the homes in your community</a:t>
            </a:r>
            <a:r>
              <a:rPr lang="en-US" sz="1600" dirty="0" smtClean="0"/>
              <a:t>.</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55325"/>
            <a:ext cx="714860" cy="729753"/>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5</a:t>
            </a:fld>
            <a:endParaRPr lang="en-US"/>
          </a:p>
        </p:txBody>
      </p:sp>
    </p:spTree>
    <p:extLst>
      <p:ext uri="{BB962C8B-B14F-4D97-AF65-F5344CB8AC3E}">
        <p14:creationId xmlns:p14="http://schemas.microsoft.com/office/powerpoint/2010/main" val="4120865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8383" y="622561"/>
            <a:ext cx="6567233" cy="3360738"/>
          </a:xfrm>
        </p:spPr>
      </p:pic>
      <p:sp>
        <p:nvSpPr>
          <p:cNvPr id="6" name="TextBox 5"/>
          <p:cNvSpPr txBox="1"/>
          <p:nvPr/>
        </p:nvSpPr>
        <p:spPr>
          <a:xfrm>
            <a:off x="143554" y="3946095"/>
            <a:ext cx="8856891" cy="954107"/>
          </a:xfrm>
          <a:prstGeom prst="rect">
            <a:avLst/>
          </a:prstGeom>
          <a:noFill/>
        </p:spPr>
        <p:txBody>
          <a:bodyPr wrap="square" rtlCol="0">
            <a:spAutoFit/>
          </a:bodyPr>
          <a:lstStyle/>
          <a:p>
            <a:r>
              <a:rPr lang="en-US" altLang="en-US" sz="1400" dirty="0">
                <a:solidFill>
                  <a:srgbClr val="002060"/>
                </a:solidFill>
              </a:rPr>
              <a:t>The water cycle describes how water evaporates from the surface of the earth, rises into the atmosphere, cools and condenses into rain or snow in clouds, and falls again to the surface as precipitation. The water falling on land collects in rivers and lakes, soil, and porous layers of rock, and much of it flows back into the oceans, where it will once more evaporate. The cycling of water in and out of the atmosphere is a significant aspect of the weather patterns on Earth. </a:t>
            </a:r>
            <a:endParaRPr lang="en-US" dirty="0"/>
          </a:p>
        </p:txBody>
      </p:sp>
      <p:sp>
        <p:nvSpPr>
          <p:cNvPr id="3" name="Slide Number Placeholder 2"/>
          <p:cNvSpPr>
            <a:spLocks noGrp="1"/>
          </p:cNvSpPr>
          <p:nvPr>
            <p:ph type="sldNum" sz="quarter" idx="12"/>
          </p:nvPr>
        </p:nvSpPr>
        <p:spPr/>
        <p:txBody>
          <a:bodyPr/>
          <a:lstStyle/>
          <a:p>
            <a:fld id="{B82CCC60-E8CD-4174-8B1A-7DF615B22EEF}" type="slidenum">
              <a:rPr lang="en-US" smtClean="0"/>
              <a:pPr/>
              <a:t>50</a:t>
            </a:fld>
            <a:endParaRPr lang="en-US"/>
          </a:p>
        </p:txBody>
      </p:sp>
    </p:spTree>
    <p:extLst>
      <p:ext uri="{BB962C8B-B14F-4D97-AF65-F5344CB8AC3E}">
        <p14:creationId xmlns:p14="http://schemas.microsoft.com/office/powerpoint/2010/main" val="204962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Requirement </a:t>
            </a:r>
            <a:r>
              <a:rPr lang="en-US" dirty="0" smtClean="0"/>
              <a:t>7</a:t>
            </a:r>
            <a:endParaRPr lang="en-US" dirty="0"/>
          </a:p>
        </p:txBody>
      </p:sp>
      <p:sp>
        <p:nvSpPr>
          <p:cNvPr id="5" name="Subtitle 4"/>
          <p:cNvSpPr>
            <a:spLocks noGrp="1"/>
          </p:cNvSpPr>
          <p:nvPr>
            <p:ph type="subTitle" idx="1"/>
          </p:nvPr>
        </p:nvSpPr>
        <p:spPr>
          <a:xfrm>
            <a:off x="296260" y="281175"/>
            <a:ext cx="6566315" cy="1221640"/>
          </a:xfrm>
        </p:spPr>
        <p:txBody>
          <a:bodyPr>
            <a:normAutofit/>
          </a:bodyPr>
          <a:lstStyle/>
          <a:p>
            <a:pPr marL="342900" indent="-342900">
              <a:buFont typeface="+mj-lt"/>
              <a:buAutoNum type="arabicPeriod" startAt="7"/>
            </a:pPr>
            <a:r>
              <a:rPr lang="en-US" sz="1600" dirty="0" smtClean="0"/>
              <a:t>Identify </a:t>
            </a:r>
            <a:r>
              <a:rPr lang="en-US" sz="1600" dirty="0"/>
              <a:t>some human activities that can alter the environment, and describe how they affect the climate and people</a:t>
            </a:r>
            <a:r>
              <a:rPr lang="en-US" sz="1600" dirty="0" smtClean="0"/>
              <a:t>.</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3438055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a:t>
            </a:r>
            <a:endParaRPr lang="en-US" dirty="0"/>
          </a:p>
        </p:txBody>
      </p:sp>
      <p:sp>
        <p:nvSpPr>
          <p:cNvPr id="3" name="Content Placeholder 2"/>
          <p:cNvSpPr>
            <a:spLocks noGrp="1"/>
          </p:cNvSpPr>
          <p:nvPr>
            <p:ph idx="1"/>
          </p:nvPr>
        </p:nvSpPr>
        <p:spPr>
          <a:xfrm>
            <a:off x="448965" y="1350110"/>
            <a:ext cx="4275739" cy="2901395"/>
          </a:xfrm>
        </p:spPr>
        <p:txBody>
          <a:bodyPr>
            <a:normAutofit fontScale="85000" lnSpcReduction="10000"/>
          </a:bodyPr>
          <a:lstStyle/>
          <a:p>
            <a:pPr marL="0" indent="0">
              <a:buNone/>
            </a:pPr>
            <a:r>
              <a:rPr lang="en-US" b="1" dirty="0" smtClean="0"/>
              <a:t>Desertification</a:t>
            </a:r>
          </a:p>
          <a:p>
            <a:r>
              <a:rPr lang="en-US" sz="2400" dirty="0" smtClean="0"/>
              <a:t>Many </a:t>
            </a:r>
            <a:r>
              <a:rPr lang="en-US" sz="2400" dirty="0"/>
              <a:t>areas that now are </a:t>
            </a:r>
            <a:r>
              <a:rPr lang="en-US" sz="2400" dirty="0" smtClean="0"/>
              <a:t>deserts once </a:t>
            </a:r>
            <a:r>
              <a:rPr lang="en-US" sz="2400" dirty="0"/>
              <a:t>were fertile and productive. </a:t>
            </a:r>
            <a:endParaRPr lang="en-US" sz="2400" dirty="0" smtClean="0"/>
          </a:p>
          <a:p>
            <a:r>
              <a:rPr lang="en-US" sz="2400" dirty="0" smtClean="0"/>
              <a:t>In such </a:t>
            </a:r>
            <a:r>
              <a:rPr lang="en-US" sz="2400" dirty="0"/>
              <a:t>places, overgrazing, </a:t>
            </a:r>
            <a:r>
              <a:rPr lang="en-US" sz="2400" dirty="0" smtClean="0"/>
              <a:t>unsound farming </a:t>
            </a:r>
            <a:r>
              <a:rPr lang="en-US" sz="2400" dirty="0"/>
              <a:t>methods, or mining have stripped the land of its </a:t>
            </a:r>
            <a:r>
              <a:rPr lang="en-US" sz="2400" dirty="0" smtClean="0"/>
              <a:t>protective plant </a:t>
            </a:r>
            <a:r>
              <a:rPr lang="en-US" sz="2400" dirty="0"/>
              <a:t>cover and caused </a:t>
            </a:r>
            <a:r>
              <a:rPr lang="en-US" sz="2400" i="1" dirty="0"/>
              <a:t>desertification </a:t>
            </a:r>
            <a:r>
              <a:rPr lang="en-US" sz="2400" dirty="0"/>
              <a:t>of the land.</a:t>
            </a:r>
            <a:endParaRPr lang="en-US" sz="24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743988"/>
            <a:ext cx="4063365" cy="2571750"/>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52</a:t>
            </a:fld>
            <a:endParaRPr lang="en-US"/>
          </a:p>
        </p:txBody>
      </p:sp>
    </p:spTree>
    <p:extLst>
      <p:ext uri="{BB962C8B-B14F-4D97-AF65-F5344CB8AC3E}">
        <p14:creationId xmlns:p14="http://schemas.microsoft.com/office/powerpoint/2010/main" val="536730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a:t>
            </a:r>
            <a:endParaRPr lang="en-US" dirty="0"/>
          </a:p>
        </p:txBody>
      </p:sp>
      <p:sp>
        <p:nvSpPr>
          <p:cNvPr id="3" name="Content Placeholder 2"/>
          <p:cNvSpPr>
            <a:spLocks noGrp="1"/>
          </p:cNvSpPr>
          <p:nvPr>
            <p:ph idx="1"/>
          </p:nvPr>
        </p:nvSpPr>
        <p:spPr>
          <a:xfrm>
            <a:off x="448966" y="1350111"/>
            <a:ext cx="4275739" cy="3054100"/>
          </a:xfrm>
        </p:spPr>
        <p:txBody>
          <a:bodyPr>
            <a:normAutofit fontScale="70000" lnSpcReduction="20000"/>
          </a:bodyPr>
          <a:lstStyle/>
          <a:p>
            <a:pPr marL="0" indent="0">
              <a:buNone/>
            </a:pPr>
            <a:r>
              <a:rPr lang="en-US" sz="3400" b="1" dirty="0" smtClean="0"/>
              <a:t>Acid Rain</a:t>
            </a:r>
          </a:p>
          <a:p>
            <a:r>
              <a:rPr lang="en-US" dirty="0"/>
              <a:t>Rain becomes acidic when it is </a:t>
            </a:r>
            <a:r>
              <a:rPr lang="en-US" dirty="0" smtClean="0"/>
              <a:t>polluted by </a:t>
            </a:r>
            <a:r>
              <a:rPr lang="en-US" dirty="0"/>
              <a:t>acidic substances emitted into </a:t>
            </a:r>
            <a:r>
              <a:rPr lang="en-US" dirty="0" smtClean="0"/>
              <a:t>the atmosphere </a:t>
            </a:r>
            <a:r>
              <a:rPr lang="en-US" dirty="0"/>
              <a:t>by vehicles, power </a:t>
            </a:r>
            <a:r>
              <a:rPr lang="en-US" dirty="0" smtClean="0"/>
              <a:t>plants, and </a:t>
            </a:r>
            <a:r>
              <a:rPr lang="en-US" dirty="0"/>
              <a:t>factories. </a:t>
            </a:r>
            <a:endParaRPr lang="en-US" dirty="0" smtClean="0"/>
          </a:p>
          <a:p>
            <a:r>
              <a:rPr lang="en-US" dirty="0" smtClean="0"/>
              <a:t>Acid </a:t>
            </a:r>
            <a:r>
              <a:rPr lang="en-US" dirty="0"/>
              <a:t>rain can destroy </a:t>
            </a:r>
            <a:r>
              <a:rPr lang="en-US" dirty="0" smtClean="0"/>
              <a:t>life in </a:t>
            </a:r>
            <a:r>
              <a:rPr lang="en-US" dirty="0"/>
              <a:t>lakes and rivers, which results </a:t>
            </a:r>
            <a:r>
              <a:rPr lang="en-US" dirty="0" smtClean="0"/>
              <a:t>in damage </a:t>
            </a:r>
            <a:r>
              <a:rPr lang="en-US" dirty="0"/>
              <a:t>to the water cycle, crops, </a:t>
            </a:r>
            <a:r>
              <a:rPr lang="en-US" dirty="0" smtClean="0"/>
              <a:t>forests, outdoor </a:t>
            </a:r>
            <a:r>
              <a:rPr lang="en-US" dirty="0"/>
              <a:t>statues, and buildings.</a:t>
            </a: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0115" y="1655520"/>
            <a:ext cx="3830893" cy="2877160"/>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53</a:t>
            </a:fld>
            <a:endParaRPr lang="en-US"/>
          </a:p>
        </p:txBody>
      </p:sp>
    </p:spTree>
    <p:extLst>
      <p:ext uri="{BB962C8B-B14F-4D97-AF65-F5344CB8AC3E}">
        <p14:creationId xmlns:p14="http://schemas.microsoft.com/office/powerpoint/2010/main" val="3918721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a:t>
            </a:r>
            <a:endParaRPr lang="en-US" dirty="0"/>
          </a:p>
        </p:txBody>
      </p:sp>
      <p:sp>
        <p:nvSpPr>
          <p:cNvPr id="3" name="Content Placeholder 2"/>
          <p:cNvSpPr>
            <a:spLocks noGrp="1"/>
          </p:cNvSpPr>
          <p:nvPr>
            <p:ph idx="1"/>
          </p:nvPr>
        </p:nvSpPr>
        <p:spPr>
          <a:xfrm>
            <a:off x="143556" y="1350110"/>
            <a:ext cx="5497380" cy="3359506"/>
          </a:xfrm>
        </p:spPr>
        <p:txBody>
          <a:bodyPr>
            <a:normAutofit fontScale="70000" lnSpcReduction="20000"/>
          </a:bodyPr>
          <a:lstStyle/>
          <a:p>
            <a:pPr marL="0" indent="0">
              <a:buNone/>
            </a:pPr>
            <a:r>
              <a:rPr lang="en-US" sz="3400" b="1" dirty="0" smtClean="0"/>
              <a:t>Global Warming</a:t>
            </a:r>
          </a:p>
          <a:p>
            <a:r>
              <a:rPr lang="en-US" dirty="0"/>
              <a:t>Global warming occurs when carbon dioxide (CO</a:t>
            </a:r>
            <a:r>
              <a:rPr lang="en-US" baseline="-25000" dirty="0"/>
              <a:t>2</a:t>
            </a:r>
            <a:r>
              <a:rPr lang="en-US" dirty="0"/>
              <a:t>) and other air pollutants and greenhouse gases collect in the atmosphere and absorb sunlight and solar radiation that have bounced off the earth’s surface. </a:t>
            </a:r>
            <a:endParaRPr lang="en-US" dirty="0" smtClean="0"/>
          </a:p>
          <a:p>
            <a:r>
              <a:rPr lang="en-US" dirty="0" smtClean="0"/>
              <a:t>Normally</a:t>
            </a:r>
            <a:r>
              <a:rPr lang="en-US" dirty="0"/>
              <a:t>, this radiation would escape into space—but these pollutants, which can last for years to centuries in the atmosphere, trap the heat and cause the planet to get hotter. </a:t>
            </a:r>
            <a:endParaRPr lang="en-US" dirty="0" smtClean="0"/>
          </a:p>
          <a:p>
            <a:r>
              <a:rPr lang="en-US" dirty="0" smtClean="0"/>
              <a:t>That's </a:t>
            </a:r>
            <a:r>
              <a:rPr lang="en-US" dirty="0"/>
              <a:t>what's known as the greenhouse effect.</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640" y="1502815"/>
            <a:ext cx="3233753" cy="2748690"/>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54</a:t>
            </a:fld>
            <a:endParaRPr lang="en-US"/>
          </a:p>
        </p:txBody>
      </p:sp>
    </p:spTree>
    <p:extLst>
      <p:ext uri="{BB962C8B-B14F-4D97-AF65-F5344CB8AC3E}">
        <p14:creationId xmlns:p14="http://schemas.microsoft.com/office/powerpoint/2010/main" val="3792555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a:t>
            </a:r>
            <a:endParaRPr lang="en-US" dirty="0"/>
          </a:p>
        </p:txBody>
      </p:sp>
      <p:sp>
        <p:nvSpPr>
          <p:cNvPr id="3" name="Content Placeholder 2"/>
          <p:cNvSpPr>
            <a:spLocks noGrp="1"/>
          </p:cNvSpPr>
          <p:nvPr>
            <p:ph idx="1"/>
          </p:nvPr>
        </p:nvSpPr>
        <p:spPr>
          <a:xfrm>
            <a:off x="143555" y="1350110"/>
            <a:ext cx="5497380" cy="3793390"/>
          </a:xfrm>
        </p:spPr>
        <p:txBody>
          <a:bodyPr>
            <a:noAutofit/>
          </a:bodyPr>
          <a:lstStyle/>
          <a:p>
            <a:pPr marL="0" indent="0">
              <a:lnSpc>
                <a:spcPct val="80000"/>
              </a:lnSpc>
              <a:spcBef>
                <a:spcPts val="382"/>
              </a:spcBef>
              <a:buNone/>
            </a:pPr>
            <a:r>
              <a:rPr lang="en-US" sz="2400" b="1" dirty="0" smtClean="0"/>
              <a:t>Effects of Global Warming</a:t>
            </a:r>
          </a:p>
          <a:p>
            <a:pPr eaLnBrk="0" fontAlgn="base" hangingPunct="0">
              <a:lnSpc>
                <a:spcPct val="80000"/>
              </a:lnSpc>
              <a:spcBef>
                <a:spcPts val="382"/>
              </a:spcBef>
              <a:spcAft>
                <a:spcPct val="0"/>
              </a:spcAft>
            </a:pPr>
            <a:r>
              <a:rPr lang="en-US" sz="1600" dirty="0" smtClean="0"/>
              <a:t>The </a:t>
            </a:r>
            <a:r>
              <a:rPr lang="en-US" sz="1600" dirty="0"/>
              <a:t>earth’s rising temperatures are fueling longer and hotter heat waves, more frequent droughts, heavier rainfall, and more powerful </a:t>
            </a:r>
            <a:r>
              <a:rPr lang="en-US" sz="1600" dirty="0" smtClean="0"/>
              <a:t>hurricanes.</a:t>
            </a:r>
          </a:p>
          <a:p>
            <a:pPr eaLnBrk="0" fontAlgn="base" hangingPunct="0">
              <a:lnSpc>
                <a:spcPct val="80000"/>
              </a:lnSpc>
              <a:spcBef>
                <a:spcPts val="382"/>
              </a:spcBef>
              <a:spcAft>
                <a:spcPct val="0"/>
              </a:spcAft>
            </a:pPr>
            <a:r>
              <a:rPr lang="en-US" altLang="en-US" sz="1600" dirty="0" smtClean="0"/>
              <a:t>Melting </a:t>
            </a:r>
            <a:r>
              <a:rPr lang="en-US" altLang="en-US" sz="1600" dirty="0"/>
              <a:t>glaciers, early snowmelt, and severe droughts will cause more dramatic water shortages and increase the risk of wildfires in the American West.</a:t>
            </a:r>
          </a:p>
          <a:p>
            <a:pPr eaLnBrk="0" fontAlgn="base" hangingPunct="0">
              <a:lnSpc>
                <a:spcPct val="80000"/>
              </a:lnSpc>
              <a:spcBef>
                <a:spcPts val="382"/>
              </a:spcBef>
              <a:spcAft>
                <a:spcPct val="0"/>
              </a:spcAft>
            </a:pPr>
            <a:r>
              <a:rPr lang="en-US" altLang="en-US" sz="1600" dirty="0"/>
              <a:t>Rising sea levels will lead to coastal flooding on the Eastern Seaboard, especially in Florida, and in other areas such as the Gulf of Mexico. </a:t>
            </a:r>
          </a:p>
          <a:p>
            <a:pPr eaLnBrk="0" fontAlgn="base" hangingPunct="0">
              <a:lnSpc>
                <a:spcPct val="80000"/>
              </a:lnSpc>
              <a:spcBef>
                <a:spcPts val="382"/>
              </a:spcBef>
              <a:spcAft>
                <a:spcPct val="0"/>
              </a:spcAft>
            </a:pPr>
            <a:r>
              <a:rPr lang="en-US" altLang="en-US" sz="1600" dirty="0"/>
              <a:t>Forests, farms, and cities will face troublesome new pests, heat waves, heavy downpours, and increased flooding. All those factors will damage or destroy agriculture and fisheries.</a:t>
            </a:r>
          </a:p>
          <a:p>
            <a:pPr eaLnBrk="0" fontAlgn="base" hangingPunct="0">
              <a:lnSpc>
                <a:spcPct val="80000"/>
              </a:lnSpc>
              <a:spcBef>
                <a:spcPts val="382"/>
              </a:spcBef>
              <a:spcAft>
                <a:spcPct val="0"/>
              </a:spcAft>
            </a:pPr>
            <a:r>
              <a:rPr lang="en-US" altLang="en-US" sz="1600" dirty="0"/>
              <a:t>Disruption of habitats such as coral reefs and Alpine meadows could drive many plant and animal species to extinction.</a:t>
            </a:r>
            <a:r>
              <a:rPr lang="en-US" sz="1600" dirty="0"/>
              <a:t> </a:t>
            </a:r>
            <a:endParaRPr lang="en-US" sz="1600" dirty="0" smtClean="0"/>
          </a:p>
          <a:p>
            <a:pPr>
              <a:lnSpc>
                <a:spcPct val="80000"/>
              </a:lnSpc>
              <a:spcBef>
                <a:spcPts val="382"/>
              </a:spcBef>
            </a:pP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1655520"/>
            <a:ext cx="3274013" cy="161168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9160" y="3436438"/>
            <a:ext cx="3277564" cy="1409353"/>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55</a:t>
            </a:fld>
            <a:endParaRPr lang="en-US"/>
          </a:p>
        </p:txBody>
      </p:sp>
    </p:spTree>
    <p:extLst>
      <p:ext uri="{BB962C8B-B14F-4D97-AF65-F5344CB8AC3E}">
        <p14:creationId xmlns:p14="http://schemas.microsoft.com/office/powerpoint/2010/main" val="3297623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sz="3800" b="1" dirty="0" smtClean="0"/>
              <a:t>Ozone Layer Depletion</a:t>
            </a:r>
          </a:p>
          <a:p>
            <a:r>
              <a:rPr lang="en-US" dirty="0"/>
              <a:t>Ozone </a:t>
            </a:r>
            <a:r>
              <a:rPr lang="en-US" dirty="0" smtClean="0"/>
              <a:t>depletion of </a:t>
            </a:r>
            <a:r>
              <a:rPr lang="en-US" dirty="0"/>
              <a:t>Earth’s ozone layer in the upper atmosphere </a:t>
            </a:r>
            <a:r>
              <a:rPr lang="en-US" dirty="0" smtClean="0"/>
              <a:t>is caused </a:t>
            </a:r>
            <a:r>
              <a:rPr lang="en-US" dirty="0"/>
              <a:t>by the release of chemical compounds containing gaseous chlorine or bromine from industry and other human activities. </a:t>
            </a:r>
            <a:endParaRPr lang="en-US" dirty="0" smtClean="0"/>
          </a:p>
          <a:p>
            <a:r>
              <a:rPr lang="en-US" dirty="0" smtClean="0"/>
              <a:t>The </a:t>
            </a:r>
            <a:r>
              <a:rPr lang="en-US" dirty="0"/>
              <a:t>thinning is most pronounced in the polar regions, especially over Antarctica. </a:t>
            </a:r>
            <a:endParaRPr lang="en-US" dirty="0" smtClean="0"/>
          </a:p>
          <a:p>
            <a:r>
              <a:rPr lang="en-US" dirty="0" smtClean="0"/>
              <a:t>Ozone </a:t>
            </a:r>
            <a:r>
              <a:rPr lang="en-US" dirty="0"/>
              <a:t>depletion is a major environmental problem because it increases the amount of ultraviolet (UV) radiation that reaches Earth’s surface, which increases the rate of skin cancer, eye cataracts, and genetic and immune system damage. </a:t>
            </a:r>
            <a:endParaRPr lang="en-US" dirty="0" smtClean="0"/>
          </a:p>
          <a:p>
            <a:r>
              <a:rPr lang="en-US" dirty="0" smtClean="0"/>
              <a:t>The </a:t>
            </a:r>
            <a:r>
              <a:rPr lang="en-US" dirty="0"/>
              <a:t>Montreal Protocol, ratified in 1987, was the first of several comprehensive international agreements enacted to halt the production and use of ozone-depleting chemicals. </a:t>
            </a:r>
            <a:endParaRPr lang="en-US" dirty="0" smtClean="0"/>
          </a:p>
          <a:p>
            <a:r>
              <a:rPr lang="en-US" dirty="0" smtClean="0"/>
              <a:t>As </a:t>
            </a:r>
            <a:r>
              <a:rPr lang="en-US" dirty="0"/>
              <a:t>a result of continued international cooperation on this issue, the ozone layer is expected to recover over time.</a:t>
            </a:r>
          </a:p>
        </p:txBody>
      </p:sp>
      <p:sp>
        <p:nvSpPr>
          <p:cNvPr id="4" name="Slide Number Placeholder 3"/>
          <p:cNvSpPr>
            <a:spLocks noGrp="1"/>
          </p:cNvSpPr>
          <p:nvPr>
            <p:ph type="sldNum" sz="quarter" idx="12"/>
          </p:nvPr>
        </p:nvSpPr>
        <p:spPr/>
        <p:txBody>
          <a:bodyPr/>
          <a:lstStyle/>
          <a:p>
            <a:fld id="{B82CCC60-E8CD-4174-8B1A-7DF615B22EEF}" type="slidenum">
              <a:rPr lang="en-US" smtClean="0"/>
              <a:pPr/>
              <a:t>56</a:t>
            </a:fld>
            <a:endParaRPr lang="en-US"/>
          </a:p>
        </p:txBody>
      </p:sp>
    </p:spTree>
    <p:extLst>
      <p:ext uri="{BB962C8B-B14F-4D97-AF65-F5344CB8AC3E}">
        <p14:creationId xmlns:p14="http://schemas.microsoft.com/office/powerpoint/2010/main" val="1696105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Requirement </a:t>
            </a:r>
            <a:r>
              <a:rPr lang="en-US" dirty="0" smtClean="0"/>
              <a:t>8</a:t>
            </a:r>
            <a:endParaRPr lang="en-US" dirty="0"/>
          </a:p>
        </p:txBody>
      </p:sp>
      <p:sp>
        <p:nvSpPr>
          <p:cNvPr id="5" name="Subtitle 4"/>
          <p:cNvSpPr>
            <a:spLocks noGrp="1"/>
          </p:cNvSpPr>
          <p:nvPr>
            <p:ph type="subTitle" idx="1"/>
          </p:nvPr>
        </p:nvSpPr>
        <p:spPr>
          <a:xfrm>
            <a:off x="296260" y="281175"/>
            <a:ext cx="6566315" cy="1221640"/>
          </a:xfrm>
        </p:spPr>
        <p:txBody>
          <a:bodyPr>
            <a:normAutofit/>
          </a:bodyPr>
          <a:lstStyle/>
          <a:p>
            <a:pPr marL="342900" indent="-342900">
              <a:buFont typeface="+mj-lt"/>
              <a:buAutoNum type="arabicPeriod" startAt="8"/>
            </a:pPr>
            <a:r>
              <a:rPr lang="en-US" sz="1600" dirty="0" smtClean="0"/>
              <a:t>Describe </a:t>
            </a:r>
            <a:r>
              <a:rPr lang="en-US" sz="1600" dirty="0"/>
              <a:t>how the tilt of Earth's axis helps determine the climate of a region near the equator, near the poles, and across the area in between.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2857198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8</a:t>
            </a:r>
            <a:endParaRPr lang="en-US" dirty="0"/>
          </a:p>
        </p:txBody>
      </p:sp>
      <p:sp>
        <p:nvSpPr>
          <p:cNvPr id="3" name="Content Placeholder 2"/>
          <p:cNvSpPr>
            <a:spLocks noGrp="1"/>
          </p:cNvSpPr>
          <p:nvPr>
            <p:ph idx="1"/>
          </p:nvPr>
        </p:nvSpPr>
        <p:spPr>
          <a:xfrm>
            <a:off x="448967" y="1350110"/>
            <a:ext cx="3817624" cy="3359506"/>
          </a:xfrm>
        </p:spPr>
        <p:txBody>
          <a:bodyPr>
            <a:normAutofit fontScale="70000" lnSpcReduction="20000"/>
          </a:bodyPr>
          <a:lstStyle/>
          <a:p>
            <a:pPr marL="0" indent="0">
              <a:buNone/>
            </a:pPr>
            <a:r>
              <a:rPr lang="en-US" sz="3400" b="1" dirty="0"/>
              <a:t>Earth's axial tilt</a:t>
            </a:r>
            <a:endParaRPr lang="en-US" sz="3400" dirty="0"/>
          </a:p>
          <a:p>
            <a:r>
              <a:rPr lang="en-US" dirty="0"/>
              <a:t>The axial tilt angle affects climate largely by determining which parts of the earth get more sunlight during different stages of the year. </a:t>
            </a:r>
            <a:endParaRPr lang="en-US" dirty="0" smtClean="0"/>
          </a:p>
          <a:p>
            <a:r>
              <a:rPr lang="en-US" dirty="0" smtClean="0"/>
              <a:t>This </a:t>
            </a:r>
            <a:r>
              <a:rPr lang="en-US" dirty="0"/>
              <a:t>is the primary cause for the different seasons Earth experiences throughout the year, as well as the intensity of the seasons for higher latitudes.</a:t>
            </a:r>
          </a:p>
          <a:p>
            <a:endParaRPr lang="en-US" dirty="0"/>
          </a:p>
        </p:txBody>
      </p:sp>
      <p:pic>
        <p:nvPicPr>
          <p:cNvPr id="5" name="Picture 4"/>
          <p:cNvPicPr>
            <a:picLocks noChangeAspect="1"/>
          </p:cNvPicPr>
          <p:nvPr/>
        </p:nvPicPr>
        <p:blipFill>
          <a:blip r:embed="rId2"/>
          <a:stretch>
            <a:fillRect/>
          </a:stretch>
        </p:blipFill>
        <p:spPr>
          <a:xfrm>
            <a:off x="4266591" y="1655520"/>
            <a:ext cx="4515764" cy="2639496"/>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58</a:t>
            </a:fld>
            <a:endParaRPr lang="en-US"/>
          </a:p>
        </p:txBody>
      </p:sp>
    </p:spTree>
    <p:extLst>
      <p:ext uri="{BB962C8B-B14F-4D97-AF65-F5344CB8AC3E}">
        <p14:creationId xmlns:p14="http://schemas.microsoft.com/office/powerpoint/2010/main" val="759091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Requirement </a:t>
            </a:r>
            <a:r>
              <a:rPr lang="en-US" dirty="0" smtClean="0"/>
              <a:t>9</a:t>
            </a:r>
            <a:endParaRPr lang="en-US" dirty="0"/>
          </a:p>
        </p:txBody>
      </p:sp>
      <p:sp>
        <p:nvSpPr>
          <p:cNvPr id="5" name="Subtitle 4"/>
          <p:cNvSpPr>
            <a:spLocks noGrp="1"/>
          </p:cNvSpPr>
          <p:nvPr>
            <p:ph type="subTitle" idx="1"/>
          </p:nvPr>
        </p:nvSpPr>
        <p:spPr>
          <a:xfrm>
            <a:off x="-9150" y="128470"/>
            <a:ext cx="6719020" cy="3054100"/>
          </a:xfrm>
        </p:spPr>
        <p:txBody>
          <a:bodyPr>
            <a:noAutofit/>
          </a:bodyPr>
          <a:lstStyle/>
          <a:p>
            <a:pPr marL="342900" indent="-342900">
              <a:spcBef>
                <a:spcPts val="0"/>
              </a:spcBef>
              <a:buFont typeface="+mj-lt"/>
              <a:buAutoNum type="arabicPeriod" startAt="9"/>
            </a:pPr>
            <a:r>
              <a:rPr lang="en-US" sz="1400" dirty="0"/>
              <a:t>Do ONE of the </a:t>
            </a:r>
            <a:r>
              <a:rPr lang="en-US" sz="1400" dirty="0" smtClean="0"/>
              <a:t>following:</a:t>
            </a:r>
          </a:p>
          <a:p>
            <a:pPr marL="731520" lvl="1" indent="-347472" algn="l">
              <a:spcBef>
                <a:spcPts val="0"/>
              </a:spcBef>
              <a:buFont typeface="+mj-lt"/>
              <a:buAutoNum type="alphaLcPeriod"/>
            </a:pPr>
            <a:r>
              <a:rPr lang="en-US" sz="1200" dirty="0" smtClean="0">
                <a:solidFill>
                  <a:schemeClr val="bg1"/>
                </a:solidFill>
              </a:rPr>
              <a:t>Make </a:t>
            </a:r>
            <a:r>
              <a:rPr lang="en-US" sz="1200" dirty="0">
                <a:solidFill>
                  <a:schemeClr val="bg1"/>
                </a:solidFill>
              </a:rPr>
              <a:t>one of the following instruments: wind vane, anemometer, rain gauge, hygrometer. Keep a daily weather log for one week using information from this instrument as well as from other sources such as local radio and television stations, NOAA Weather Radio All Hazards, and Internet sources (with your parent's permission). Record the following information at the same time every day: wind direction and speed, temperature, precipitation, and types of clouds. Be sure to make a note of any morning dew or frost. In the log, also list the weather forecasts from radio or television at the same time each day and show how the weather really turned out.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21823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sz="2637" dirty="0">
                <a:solidFill>
                  <a:srgbClr val="000000"/>
                </a:solidFill>
                <a:latin typeface="Arial Rounded MT Bold" pitchFamily="34" charset="0"/>
              </a:rPr>
              <a:t>Weather Merit Badge Requirements</a:t>
            </a:r>
          </a:p>
        </p:txBody>
      </p:sp>
      <p:sp>
        <p:nvSpPr>
          <p:cNvPr id="3075" name="Content Placeholder 2"/>
          <p:cNvSpPr>
            <a:spLocks noGrp="1"/>
          </p:cNvSpPr>
          <p:nvPr>
            <p:ph idx="1"/>
          </p:nvPr>
        </p:nvSpPr>
        <p:spPr/>
        <p:txBody>
          <a:bodyPr>
            <a:normAutofit/>
          </a:bodyPr>
          <a:lstStyle/>
          <a:p>
            <a:pPr>
              <a:buFont typeface="+mj-lt"/>
              <a:buAutoNum type="arabicPeriod" startAt="10"/>
            </a:pPr>
            <a:r>
              <a:rPr lang="en-US" sz="1600" dirty="0"/>
              <a:t>Give a talk of at least five minutes to a group (such as your unit or a Cub Scout pack) explaining the outdoor safety rules in the event of lightning, flash floods, and tornadoes. Before your talk, share your outline with your counselor for approval.</a:t>
            </a:r>
          </a:p>
          <a:p>
            <a:pPr>
              <a:buFont typeface="+mj-lt"/>
              <a:buAutoNum type="arabicPeriod" startAt="10"/>
            </a:pPr>
            <a:r>
              <a:rPr lang="en-US" sz="1600" dirty="0"/>
              <a:t>Find out about a weather-related career opportunity that interests you. Discuss with and explain to your counselor what training and education are required for such a position, and the responsibilities required of such a position.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55325"/>
            <a:ext cx="714860" cy="729753"/>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6</a:t>
            </a:fld>
            <a:endParaRPr lang="en-US"/>
          </a:p>
        </p:txBody>
      </p:sp>
    </p:spTree>
    <p:extLst>
      <p:ext uri="{BB962C8B-B14F-4D97-AF65-F5344CB8AC3E}">
        <p14:creationId xmlns:p14="http://schemas.microsoft.com/office/powerpoint/2010/main" val="1930593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6" y="1350110"/>
            <a:ext cx="4733854" cy="3359506"/>
          </a:xfrm>
        </p:spPr>
        <p:txBody>
          <a:bodyPr>
            <a:normAutofit/>
          </a:bodyPr>
          <a:lstStyle/>
          <a:p>
            <a:pPr marL="0" indent="0">
              <a:buNone/>
            </a:pPr>
            <a:r>
              <a:rPr lang="en-US" sz="2000" b="1" dirty="0" smtClean="0"/>
              <a:t>Wind Vane </a:t>
            </a:r>
            <a:r>
              <a:rPr lang="en-US" sz="2000" dirty="0" smtClean="0"/>
              <a:t>- helps </a:t>
            </a:r>
            <a:r>
              <a:rPr lang="en-US" sz="2000" dirty="0"/>
              <a:t>you determine the direction the wind is blowing. </a:t>
            </a:r>
            <a:endParaRPr lang="en-US" sz="2000" dirty="0" smtClean="0"/>
          </a:p>
          <a:p>
            <a:pPr marL="514350" indent="-514350">
              <a:buFont typeface="+mj-lt"/>
              <a:buAutoNum type="arabicPeriod"/>
            </a:pPr>
            <a:r>
              <a:rPr lang="en-US" sz="1600" b="1" dirty="0"/>
              <a:t>Draw a triangle onto thick paper, then cut it out.</a:t>
            </a:r>
            <a:r>
              <a:rPr lang="en-US" sz="1600" dirty="0"/>
              <a:t> Use a ruler to draw a 4 cm (1.6 in) line onto your paper to make a base for a triangle. Next, place your ruler perpendicular to the line at the halfway mark and trace a 5 cm (2.0 in) line to make an upside down "T." Then, use your ruler to draw lines connecting the top of the upside down "T" to each side of the base line. Finally, cut out the triangle with a pair of scissors.</a:t>
            </a:r>
          </a:p>
        </p:txBody>
      </p:sp>
      <p:pic>
        <p:nvPicPr>
          <p:cNvPr id="5" name="Picture 4"/>
          <p:cNvPicPr>
            <a:picLocks noChangeAspect="1"/>
          </p:cNvPicPr>
          <p:nvPr/>
        </p:nvPicPr>
        <p:blipFill>
          <a:blip r:embed="rId2"/>
          <a:stretch>
            <a:fillRect/>
          </a:stretch>
        </p:blipFill>
        <p:spPr>
          <a:xfrm>
            <a:off x="5469642" y="1820340"/>
            <a:ext cx="3225393" cy="2419045"/>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60</a:t>
            </a:fld>
            <a:endParaRPr lang="en-US"/>
          </a:p>
        </p:txBody>
      </p:sp>
    </p:spTree>
    <p:extLst>
      <p:ext uri="{BB962C8B-B14F-4D97-AF65-F5344CB8AC3E}">
        <p14:creationId xmlns:p14="http://schemas.microsoft.com/office/powerpoint/2010/main" val="3761238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6" y="1350110"/>
            <a:ext cx="4733854" cy="3359506"/>
          </a:xfrm>
        </p:spPr>
        <p:txBody>
          <a:bodyPr>
            <a:normAutofit/>
          </a:bodyPr>
          <a:lstStyle/>
          <a:p>
            <a:pPr marL="0" indent="0">
              <a:buNone/>
            </a:pPr>
            <a:r>
              <a:rPr lang="en-US" sz="2000" b="1" dirty="0" smtClean="0"/>
              <a:t>Wind Vane</a:t>
            </a:r>
          </a:p>
          <a:p>
            <a:pPr marL="514350" indent="-514350">
              <a:buFont typeface="+mj-lt"/>
              <a:buAutoNum type="arabicPeriod" startAt="2"/>
            </a:pPr>
            <a:r>
              <a:rPr lang="en-US" sz="1600" b="1" dirty="0"/>
              <a:t>Draw a square onto thick paper, then cut it out.</a:t>
            </a:r>
            <a:r>
              <a:rPr lang="en-US" sz="1600" dirty="0"/>
              <a:t> Make your square about 7 cm (2.8 in) long on each side, with your sides roughly even. It’s okay to estimate the measurements, but it’s best to draw your square larger than the triangle. Then, use a pair of scissors to cut out the square, which will be the other end of your arrow.</a:t>
            </a:r>
          </a:p>
        </p:txBody>
      </p:sp>
      <p:pic>
        <p:nvPicPr>
          <p:cNvPr id="6" name="Picture 5"/>
          <p:cNvPicPr>
            <a:picLocks noChangeAspect="1"/>
          </p:cNvPicPr>
          <p:nvPr/>
        </p:nvPicPr>
        <p:blipFill>
          <a:blip r:embed="rId2"/>
          <a:stretch>
            <a:fillRect/>
          </a:stretch>
        </p:blipFill>
        <p:spPr>
          <a:xfrm>
            <a:off x="5463215" y="1817930"/>
            <a:ext cx="3231820" cy="2423865"/>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61</a:t>
            </a:fld>
            <a:endParaRPr lang="en-US"/>
          </a:p>
        </p:txBody>
      </p:sp>
    </p:spTree>
    <p:extLst>
      <p:ext uri="{BB962C8B-B14F-4D97-AF65-F5344CB8AC3E}">
        <p14:creationId xmlns:p14="http://schemas.microsoft.com/office/powerpoint/2010/main" val="1941031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6" y="1350110"/>
            <a:ext cx="4733854" cy="3359506"/>
          </a:xfrm>
        </p:spPr>
        <p:txBody>
          <a:bodyPr>
            <a:normAutofit/>
          </a:bodyPr>
          <a:lstStyle/>
          <a:p>
            <a:pPr marL="0" indent="0">
              <a:buNone/>
            </a:pPr>
            <a:r>
              <a:rPr lang="en-US" sz="2000" b="1" dirty="0" smtClean="0"/>
              <a:t>Wind Vane</a:t>
            </a:r>
          </a:p>
          <a:p>
            <a:pPr marL="514350" indent="-514350">
              <a:buFont typeface="+mj-lt"/>
              <a:buAutoNum type="arabicPeriod" startAt="3"/>
            </a:pPr>
            <a:r>
              <a:rPr lang="en-US" sz="1600" b="1" dirty="0"/>
              <a:t>Cut a 1 cm (0.39 in) slit in each end of a drinking straw.</a:t>
            </a:r>
            <a:r>
              <a:rPr lang="en-US" sz="1600" dirty="0"/>
              <a:t> Hold your scissors parallel to the straw. Then cut an even slit through each side so that your arrow pieces will slide onto the ends of the straw. Although they don’t need to be exact, your slits should be about 1 </a:t>
            </a:r>
            <a:r>
              <a:rPr lang="en-US" sz="1600" dirty="0" smtClean="0"/>
              <a:t>centimeter </a:t>
            </a:r>
            <a:r>
              <a:rPr lang="en-US" sz="1600" dirty="0"/>
              <a:t>(0.39 in) long and directly opposite each other so you can stick the paper in them.</a:t>
            </a:r>
          </a:p>
        </p:txBody>
      </p:sp>
      <p:pic>
        <p:nvPicPr>
          <p:cNvPr id="4" name="Picture 3"/>
          <p:cNvPicPr>
            <a:picLocks noChangeAspect="1"/>
          </p:cNvPicPr>
          <p:nvPr/>
        </p:nvPicPr>
        <p:blipFill>
          <a:blip r:embed="rId2"/>
          <a:stretch>
            <a:fillRect/>
          </a:stretch>
        </p:blipFill>
        <p:spPr>
          <a:xfrm>
            <a:off x="5418741" y="1801252"/>
            <a:ext cx="3276294" cy="2457221"/>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62</a:t>
            </a:fld>
            <a:endParaRPr lang="en-US"/>
          </a:p>
        </p:txBody>
      </p:sp>
    </p:spTree>
    <p:extLst>
      <p:ext uri="{BB962C8B-B14F-4D97-AF65-F5344CB8AC3E}">
        <p14:creationId xmlns:p14="http://schemas.microsoft.com/office/powerpoint/2010/main" val="917936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6" y="1350110"/>
            <a:ext cx="4733854" cy="3359506"/>
          </a:xfrm>
        </p:spPr>
        <p:txBody>
          <a:bodyPr>
            <a:normAutofit/>
          </a:bodyPr>
          <a:lstStyle/>
          <a:p>
            <a:pPr marL="0" indent="0">
              <a:buNone/>
            </a:pPr>
            <a:r>
              <a:rPr lang="en-US" sz="2000" b="1" dirty="0" smtClean="0"/>
              <a:t>Wind Vane</a:t>
            </a:r>
          </a:p>
          <a:p>
            <a:pPr marL="514350" indent="-514350">
              <a:buFont typeface="+mj-lt"/>
              <a:buAutoNum type="arabicPeriod" startAt="4"/>
            </a:pPr>
            <a:r>
              <a:rPr lang="en-US" sz="1600" b="1" dirty="0"/>
              <a:t>Stick the triangle and square into the slots on the straw to make an arrow.</a:t>
            </a:r>
            <a:r>
              <a:rPr lang="en-US" sz="1600" dirty="0"/>
              <a:t> Put the triangle on one end of the straw with the point facing out. Then, slide the square onto the other end. When you’re finished, your straw will look like an arrow.</a:t>
            </a:r>
          </a:p>
        </p:txBody>
      </p:sp>
      <p:pic>
        <p:nvPicPr>
          <p:cNvPr id="7" name="Picture 6"/>
          <p:cNvPicPr>
            <a:picLocks noChangeAspect="1"/>
          </p:cNvPicPr>
          <p:nvPr/>
        </p:nvPicPr>
        <p:blipFill>
          <a:blip r:embed="rId2"/>
          <a:stretch>
            <a:fillRect/>
          </a:stretch>
        </p:blipFill>
        <p:spPr>
          <a:xfrm>
            <a:off x="5488230" y="1827230"/>
            <a:ext cx="3207020" cy="2405265"/>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63</a:t>
            </a:fld>
            <a:endParaRPr lang="en-US"/>
          </a:p>
        </p:txBody>
      </p:sp>
    </p:spTree>
    <p:extLst>
      <p:ext uri="{BB962C8B-B14F-4D97-AF65-F5344CB8AC3E}">
        <p14:creationId xmlns:p14="http://schemas.microsoft.com/office/powerpoint/2010/main" val="10626624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6" y="1350110"/>
            <a:ext cx="4733854" cy="3359506"/>
          </a:xfrm>
        </p:spPr>
        <p:txBody>
          <a:bodyPr>
            <a:normAutofit/>
          </a:bodyPr>
          <a:lstStyle/>
          <a:p>
            <a:pPr marL="0" indent="0">
              <a:buNone/>
            </a:pPr>
            <a:r>
              <a:rPr lang="en-US" sz="2000" b="1" dirty="0" smtClean="0"/>
              <a:t>Wind Vane</a:t>
            </a:r>
          </a:p>
          <a:p>
            <a:pPr marL="514350" indent="-514350">
              <a:buFont typeface="+mj-lt"/>
              <a:buAutoNum type="arabicPeriod" startAt="5"/>
            </a:pPr>
            <a:r>
              <a:rPr lang="en-US" sz="1600" b="1" dirty="0"/>
              <a:t>Put a pin through the center of the straw and into the pencil eraser.</a:t>
            </a:r>
            <a:r>
              <a:rPr lang="en-US" sz="1600" dirty="0"/>
              <a:t> Find the center of the straw, then push the point of a straight pin through it. Keep pushing until the pin exits the bottom of the straw. Then, push the point of the pin into the center of your pencil’s eraser.</a:t>
            </a:r>
          </a:p>
        </p:txBody>
      </p:sp>
      <p:pic>
        <p:nvPicPr>
          <p:cNvPr id="6" name="Picture 5"/>
          <p:cNvPicPr>
            <a:picLocks noChangeAspect="1"/>
          </p:cNvPicPr>
          <p:nvPr/>
        </p:nvPicPr>
        <p:blipFill>
          <a:blip r:embed="rId2"/>
          <a:stretch>
            <a:fillRect/>
          </a:stretch>
        </p:blipFill>
        <p:spPr>
          <a:xfrm>
            <a:off x="5488230" y="1827230"/>
            <a:ext cx="3207020" cy="2405265"/>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64</a:t>
            </a:fld>
            <a:endParaRPr lang="en-US"/>
          </a:p>
        </p:txBody>
      </p:sp>
    </p:spTree>
    <p:extLst>
      <p:ext uri="{BB962C8B-B14F-4D97-AF65-F5344CB8AC3E}">
        <p14:creationId xmlns:p14="http://schemas.microsoft.com/office/powerpoint/2010/main" val="33196816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6" y="1350110"/>
            <a:ext cx="4733854" cy="3359506"/>
          </a:xfrm>
        </p:spPr>
        <p:txBody>
          <a:bodyPr>
            <a:normAutofit/>
          </a:bodyPr>
          <a:lstStyle/>
          <a:p>
            <a:pPr marL="0" indent="0">
              <a:buNone/>
            </a:pPr>
            <a:r>
              <a:rPr lang="en-US" sz="2000" b="1" dirty="0" smtClean="0"/>
              <a:t>Wind Vane</a:t>
            </a:r>
          </a:p>
          <a:p>
            <a:pPr>
              <a:buFont typeface="+mj-lt"/>
              <a:buAutoNum type="arabicPeriod" startAt="6"/>
            </a:pPr>
            <a:r>
              <a:rPr lang="en-US" sz="1600" b="1" dirty="0"/>
              <a:t>Use a big piece of soft clay as a quick and easy base.</a:t>
            </a:r>
            <a:r>
              <a:rPr lang="en-US" sz="1600" dirty="0"/>
              <a:t> Roll the piece of clay into a ball. Then, press the point of your pencil into the clay. The clay will act as a weight to keep your wind vane in place.</a:t>
            </a:r>
          </a:p>
        </p:txBody>
      </p:sp>
      <p:pic>
        <p:nvPicPr>
          <p:cNvPr id="4" name="Picture 3"/>
          <p:cNvPicPr>
            <a:picLocks noChangeAspect="1"/>
          </p:cNvPicPr>
          <p:nvPr/>
        </p:nvPicPr>
        <p:blipFill>
          <a:blip r:embed="rId2"/>
          <a:stretch>
            <a:fillRect/>
          </a:stretch>
        </p:blipFill>
        <p:spPr>
          <a:xfrm>
            <a:off x="5469887" y="1820340"/>
            <a:ext cx="3225393" cy="2419045"/>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65</a:t>
            </a:fld>
            <a:endParaRPr lang="en-US"/>
          </a:p>
        </p:txBody>
      </p:sp>
    </p:spTree>
    <p:extLst>
      <p:ext uri="{BB962C8B-B14F-4D97-AF65-F5344CB8AC3E}">
        <p14:creationId xmlns:p14="http://schemas.microsoft.com/office/powerpoint/2010/main" val="4155810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6" y="1350110"/>
            <a:ext cx="4733854" cy="3359506"/>
          </a:xfrm>
        </p:spPr>
        <p:txBody>
          <a:bodyPr>
            <a:normAutofit/>
          </a:bodyPr>
          <a:lstStyle/>
          <a:p>
            <a:pPr marL="0" indent="0">
              <a:buNone/>
            </a:pPr>
            <a:r>
              <a:rPr lang="en-US" sz="2000" b="1" dirty="0" smtClean="0"/>
              <a:t>Wind Vane</a:t>
            </a:r>
          </a:p>
          <a:p>
            <a:pPr marL="514350" indent="-514350">
              <a:buFont typeface="+mj-lt"/>
              <a:buAutoNum type="arabicPeriod" startAt="7"/>
            </a:pPr>
            <a:r>
              <a:rPr lang="en-US" sz="1600" b="1" dirty="0"/>
              <a:t>Write the 4 primary and 4 intermediate directions on a paper plate.</a:t>
            </a:r>
            <a:r>
              <a:rPr lang="en-US" sz="1600" dirty="0"/>
              <a:t> Write North (N) at the top of the plate. Then, go clockwise and write East (E) on the right side, South (S) on the bottom, and West (W) on the left side. If you’d like, add Northeast (NE) halfway between North and East, Southeast (SE) halfway between East and South, Southwest (SW) halfway between South and West, and Northwest (NW) halfway between North and West.</a:t>
            </a:r>
          </a:p>
        </p:txBody>
      </p:sp>
      <p:pic>
        <p:nvPicPr>
          <p:cNvPr id="4" name="Picture 3"/>
          <p:cNvPicPr>
            <a:picLocks noChangeAspect="1"/>
          </p:cNvPicPr>
          <p:nvPr/>
        </p:nvPicPr>
        <p:blipFill>
          <a:blip r:embed="rId2"/>
          <a:stretch>
            <a:fillRect/>
          </a:stretch>
        </p:blipFill>
        <p:spPr>
          <a:xfrm>
            <a:off x="5453482" y="1814280"/>
            <a:ext cx="3241553" cy="2431165"/>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66</a:t>
            </a:fld>
            <a:endParaRPr lang="en-US"/>
          </a:p>
        </p:txBody>
      </p:sp>
    </p:spTree>
    <p:extLst>
      <p:ext uri="{BB962C8B-B14F-4D97-AF65-F5344CB8AC3E}">
        <p14:creationId xmlns:p14="http://schemas.microsoft.com/office/powerpoint/2010/main" val="36342726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6" y="1350110"/>
            <a:ext cx="4733854" cy="3359506"/>
          </a:xfrm>
        </p:spPr>
        <p:txBody>
          <a:bodyPr>
            <a:normAutofit/>
          </a:bodyPr>
          <a:lstStyle/>
          <a:p>
            <a:pPr marL="0" indent="0">
              <a:buNone/>
            </a:pPr>
            <a:r>
              <a:rPr lang="en-US" sz="2000" b="1" dirty="0" smtClean="0"/>
              <a:t>Wind Vane</a:t>
            </a:r>
          </a:p>
          <a:p>
            <a:pPr marL="514350" indent="-514350">
              <a:buFont typeface="+mj-lt"/>
              <a:buAutoNum type="arabicPeriod" startAt="8"/>
            </a:pPr>
            <a:r>
              <a:rPr lang="en-US" sz="1600" b="1" dirty="0"/>
              <a:t>Push the clay ball into the center of plate to keep it in place.</a:t>
            </a:r>
            <a:r>
              <a:rPr lang="en-US" sz="1600" dirty="0"/>
              <a:t> Press the bottom of the clay ball onto the center of the plate. Then, use your fingers to push down the edges of the clay to root it in place. This will keep your wind vane in the center of your plate while you use it to measure the direction of the wind.</a:t>
            </a:r>
          </a:p>
        </p:txBody>
      </p:sp>
      <p:pic>
        <p:nvPicPr>
          <p:cNvPr id="4" name="Picture 3"/>
          <p:cNvPicPr>
            <a:picLocks noChangeAspect="1"/>
          </p:cNvPicPr>
          <p:nvPr/>
        </p:nvPicPr>
        <p:blipFill>
          <a:blip r:embed="rId2"/>
          <a:stretch>
            <a:fillRect/>
          </a:stretch>
        </p:blipFill>
        <p:spPr>
          <a:xfrm>
            <a:off x="5469642" y="1820340"/>
            <a:ext cx="3225393" cy="2419045"/>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67</a:t>
            </a:fld>
            <a:endParaRPr lang="en-US"/>
          </a:p>
        </p:txBody>
      </p:sp>
    </p:spTree>
    <p:extLst>
      <p:ext uri="{BB962C8B-B14F-4D97-AF65-F5344CB8AC3E}">
        <p14:creationId xmlns:p14="http://schemas.microsoft.com/office/powerpoint/2010/main" val="309281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6" y="1350110"/>
            <a:ext cx="4733854" cy="3359506"/>
          </a:xfrm>
        </p:spPr>
        <p:txBody>
          <a:bodyPr>
            <a:normAutofit/>
          </a:bodyPr>
          <a:lstStyle/>
          <a:p>
            <a:pPr marL="0" indent="0">
              <a:buNone/>
            </a:pPr>
            <a:r>
              <a:rPr lang="en-US" sz="2000" b="1" dirty="0" smtClean="0"/>
              <a:t>Wind Vane</a:t>
            </a:r>
          </a:p>
          <a:p>
            <a:pPr marL="514350" indent="-514350">
              <a:buFont typeface="+mj-lt"/>
              <a:buAutoNum type="arabicPeriod" startAt="9"/>
            </a:pPr>
            <a:r>
              <a:rPr lang="en-US" sz="1600" b="1" dirty="0"/>
              <a:t>Take your wind vane outside to find the direction the wind is blowing.</a:t>
            </a:r>
            <a:r>
              <a:rPr lang="en-US" sz="1600" dirty="0"/>
              <a:t> Use your compass to find the direction of North, then point the North side of your weather vane in the correct direction. Stand away from walls and large objects that could block the wind. Next, watch for your wind vane to start spinning. It will point in the direction the wind is coming from.</a:t>
            </a:r>
          </a:p>
        </p:txBody>
      </p:sp>
      <p:pic>
        <p:nvPicPr>
          <p:cNvPr id="4" name="Picture 3"/>
          <p:cNvPicPr>
            <a:picLocks noChangeAspect="1"/>
          </p:cNvPicPr>
          <p:nvPr/>
        </p:nvPicPr>
        <p:blipFill>
          <a:blip r:embed="rId2"/>
          <a:stretch>
            <a:fillRect/>
          </a:stretch>
        </p:blipFill>
        <p:spPr>
          <a:xfrm>
            <a:off x="5453482" y="1814280"/>
            <a:ext cx="3241553" cy="2431165"/>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68</a:t>
            </a:fld>
            <a:endParaRPr lang="en-US"/>
          </a:p>
        </p:txBody>
      </p:sp>
    </p:spTree>
    <p:extLst>
      <p:ext uri="{BB962C8B-B14F-4D97-AF65-F5344CB8AC3E}">
        <p14:creationId xmlns:p14="http://schemas.microsoft.com/office/powerpoint/2010/main" val="7205689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5" y="1350110"/>
            <a:ext cx="4886559" cy="3359506"/>
          </a:xfrm>
        </p:spPr>
        <p:txBody>
          <a:bodyPr/>
          <a:lstStyle/>
          <a:p>
            <a:pPr marL="0" indent="0">
              <a:buNone/>
            </a:pPr>
            <a:r>
              <a:rPr lang="en-US" sz="2000" b="1" dirty="0" smtClean="0"/>
              <a:t>Anemometer</a:t>
            </a:r>
            <a:r>
              <a:rPr lang="en-US" sz="2000" dirty="0" smtClean="0"/>
              <a:t> - a </a:t>
            </a:r>
            <a:r>
              <a:rPr lang="en-US" sz="2000" dirty="0"/>
              <a:t>tool made to measure the speed of wind</a:t>
            </a:r>
            <a:r>
              <a:rPr lang="en-US" sz="2000" dirty="0" smtClean="0"/>
              <a:t>.</a:t>
            </a:r>
          </a:p>
          <a:p>
            <a:r>
              <a:rPr lang="en-US" sz="1600" dirty="0"/>
              <a:t>Materials Needed:</a:t>
            </a:r>
          </a:p>
          <a:p>
            <a:pPr lvl="1"/>
            <a:r>
              <a:rPr lang="en-US" sz="1600" dirty="0" smtClean="0"/>
              <a:t>five </a:t>
            </a:r>
            <a:r>
              <a:rPr lang="en-US" sz="1600" dirty="0"/>
              <a:t>3 oz. plastic cups</a:t>
            </a:r>
          </a:p>
          <a:p>
            <a:pPr lvl="1"/>
            <a:r>
              <a:rPr lang="en-US" sz="1600" dirty="0" smtClean="0"/>
              <a:t>two </a:t>
            </a:r>
            <a:r>
              <a:rPr lang="en-US" sz="1600" dirty="0"/>
              <a:t>plastic soda straws</a:t>
            </a:r>
          </a:p>
          <a:p>
            <a:pPr lvl="1"/>
            <a:r>
              <a:rPr lang="en-US" sz="1600" dirty="0" smtClean="0"/>
              <a:t>one </a:t>
            </a:r>
            <a:r>
              <a:rPr lang="en-US" sz="1600" dirty="0"/>
              <a:t>pencil (with unused eraser)</a:t>
            </a:r>
          </a:p>
          <a:p>
            <a:pPr lvl="1"/>
            <a:r>
              <a:rPr lang="en-US" sz="1600" dirty="0" smtClean="0"/>
              <a:t>single-hole </a:t>
            </a:r>
            <a:r>
              <a:rPr lang="en-US" sz="1600" dirty="0"/>
              <a:t>paper punch</a:t>
            </a:r>
          </a:p>
          <a:p>
            <a:pPr lvl="1"/>
            <a:r>
              <a:rPr lang="en-US" sz="1600" dirty="0" smtClean="0"/>
              <a:t>scissors</a:t>
            </a:r>
            <a:endParaRPr lang="en-US" sz="1600" dirty="0"/>
          </a:p>
          <a:p>
            <a:pPr lvl="1"/>
            <a:r>
              <a:rPr lang="en-US" sz="1600" dirty="0" smtClean="0"/>
              <a:t>tape</a:t>
            </a:r>
            <a:endParaRPr lang="en-US" sz="1600" dirty="0"/>
          </a:p>
          <a:p>
            <a:pPr lvl="1"/>
            <a:r>
              <a:rPr lang="en-US" sz="1600" dirty="0" smtClean="0"/>
              <a:t>one </a:t>
            </a:r>
            <a:r>
              <a:rPr lang="en-US" sz="1600" dirty="0"/>
              <a:t>push-pin</a:t>
            </a:r>
          </a:p>
          <a:p>
            <a:pPr lvl="1"/>
            <a:r>
              <a:rPr lang="en-US" sz="1600" dirty="0" smtClean="0"/>
              <a:t>permanent </a:t>
            </a:r>
            <a:r>
              <a:rPr lang="en-US" sz="1600" dirty="0"/>
              <a:t>magic marker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280" y="2113635"/>
            <a:ext cx="3669191" cy="226756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69</a:t>
            </a:fld>
            <a:endParaRPr lang="en-US"/>
          </a:p>
        </p:txBody>
      </p:sp>
    </p:spTree>
    <p:extLst>
      <p:ext uri="{BB962C8B-B14F-4D97-AF65-F5344CB8AC3E}">
        <p14:creationId xmlns:p14="http://schemas.microsoft.com/office/powerpoint/2010/main" val="3222147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Requirement 1</a:t>
            </a:r>
            <a:endParaRPr lang="en-US" dirty="0"/>
          </a:p>
        </p:txBody>
      </p:sp>
      <p:sp>
        <p:nvSpPr>
          <p:cNvPr id="3" name="Subtitle 2"/>
          <p:cNvSpPr>
            <a:spLocks noGrp="1"/>
          </p:cNvSpPr>
          <p:nvPr>
            <p:ph type="subTitle" idx="1"/>
          </p:nvPr>
        </p:nvSpPr>
        <p:spPr>
          <a:xfrm>
            <a:off x="296260" y="281175"/>
            <a:ext cx="5955495" cy="1221640"/>
          </a:xfrm>
        </p:spPr>
        <p:txBody>
          <a:bodyPr>
            <a:normAutofit fontScale="55000" lnSpcReduction="20000"/>
          </a:bodyPr>
          <a:lstStyle/>
          <a:p>
            <a:pPr marL="347472" indent="-347472">
              <a:lnSpc>
                <a:spcPct val="120000"/>
              </a:lnSpc>
              <a:spcBef>
                <a:spcPts val="0"/>
              </a:spcBef>
              <a:buFont typeface="+mj-lt"/>
              <a:buAutoNum type="arabicPeriod"/>
            </a:pPr>
            <a:r>
              <a:rPr lang="en-US" sz="2900" dirty="0"/>
              <a:t>Define meteorology. Explain what weather is and what climate is. Discuss how the weather affects farmers, sailors, aviators, and the outdoor construction industry. Tell why weather forecasts are important to each of these groups.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3463722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4" y="1350110"/>
            <a:ext cx="8093365" cy="2748690"/>
          </a:xfrm>
        </p:spPr>
        <p:txBody>
          <a:bodyPr>
            <a:normAutofit fontScale="85000" lnSpcReduction="10000"/>
          </a:bodyPr>
          <a:lstStyle/>
          <a:p>
            <a:pPr marL="0" indent="0">
              <a:buNone/>
            </a:pPr>
            <a:r>
              <a:rPr lang="en-US" sz="2400" b="1" dirty="0" smtClean="0"/>
              <a:t>Anemometer</a:t>
            </a:r>
          </a:p>
          <a:p>
            <a:pPr marL="0" indent="0">
              <a:buNone/>
            </a:pPr>
            <a:r>
              <a:rPr lang="en-US" sz="1900" b="1" dirty="0"/>
              <a:t>Step 1</a:t>
            </a:r>
          </a:p>
          <a:p>
            <a:pPr marL="0" indent="0">
              <a:buNone/>
            </a:pPr>
            <a:r>
              <a:rPr lang="en-US" sz="1900" dirty="0"/>
              <a:t>Take four of the plastic cups and punch one hole in each, about ½ inch (1.5 cm) </a:t>
            </a:r>
            <a:r>
              <a:rPr lang="en-US" sz="1900" dirty="0" smtClean="0"/>
              <a:t>below the </a:t>
            </a:r>
            <a:r>
              <a:rPr lang="en-US" sz="1900" dirty="0"/>
              <a:t>rim.</a:t>
            </a:r>
          </a:p>
          <a:p>
            <a:pPr marL="0" indent="0">
              <a:buNone/>
            </a:pPr>
            <a:r>
              <a:rPr lang="en-US" sz="1900" b="1" dirty="0"/>
              <a:t>Step 2</a:t>
            </a:r>
          </a:p>
          <a:p>
            <a:pPr marL="0" indent="0">
              <a:buNone/>
            </a:pPr>
            <a:r>
              <a:rPr lang="en-US" sz="1900" dirty="0"/>
              <a:t>Take the fifth cup and punch two holes in it, directly opposite from each other, about </a:t>
            </a:r>
            <a:r>
              <a:rPr lang="en-US" sz="1900" dirty="0" smtClean="0"/>
              <a:t>½ inch </a:t>
            </a:r>
            <a:r>
              <a:rPr lang="en-US" sz="1900" dirty="0"/>
              <a:t>(1.5 cm) below the rim. Now punch two more holes in the cup, each ¼ inch (1 </a:t>
            </a:r>
            <a:r>
              <a:rPr lang="en-US" sz="1900" dirty="0" smtClean="0"/>
              <a:t>cm) below </a:t>
            </a:r>
            <a:r>
              <a:rPr lang="en-US" sz="1900" dirty="0"/>
              <a:t>the rim that are equally-spaced between the first two holes.</a:t>
            </a:r>
          </a:p>
          <a:p>
            <a:pPr marL="0" indent="0">
              <a:buNone/>
            </a:pPr>
            <a:r>
              <a:rPr lang="en-US" sz="1900" b="1" dirty="0"/>
              <a:t>Step 3</a:t>
            </a:r>
          </a:p>
          <a:p>
            <a:pPr marL="0" indent="0">
              <a:buNone/>
            </a:pPr>
            <a:r>
              <a:rPr lang="en-US" sz="1900" dirty="0"/>
              <a:t>Using the push-pin and the scissors, make a hole in the center of the bottom of the </a:t>
            </a:r>
            <a:r>
              <a:rPr lang="en-US" sz="1900" dirty="0" smtClean="0"/>
              <a:t>cup with </a:t>
            </a:r>
            <a:r>
              <a:rPr lang="en-US" sz="1900" dirty="0"/>
              <a:t>four holes in it. The hole should be large enough that the pencil can fit </a:t>
            </a:r>
            <a:r>
              <a:rPr lang="en-US" sz="1900" dirty="0" smtClean="0"/>
              <a:t>easily through </a:t>
            </a:r>
            <a:r>
              <a:rPr lang="en-US" sz="1900" dirty="0"/>
              <a:t>it.</a:t>
            </a:r>
            <a:endParaRPr lang="en-US" sz="1900" dirty="0" smtClean="0"/>
          </a:p>
        </p:txBody>
      </p:sp>
      <p:sp>
        <p:nvSpPr>
          <p:cNvPr id="4" name="Slide Number Placeholder 3"/>
          <p:cNvSpPr>
            <a:spLocks noGrp="1"/>
          </p:cNvSpPr>
          <p:nvPr>
            <p:ph type="sldNum" sz="quarter" idx="12"/>
          </p:nvPr>
        </p:nvSpPr>
        <p:spPr/>
        <p:txBody>
          <a:bodyPr/>
          <a:lstStyle/>
          <a:p>
            <a:fld id="{B82CCC60-E8CD-4174-8B1A-7DF615B22EEF}" type="slidenum">
              <a:rPr lang="en-US" smtClean="0"/>
              <a:pPr/>
              <a:t>70</a:t>
            </a:fld>
            <a:endParaRPr lang="en-US"/>
          </a:p>
        </p:txBody>
      </p:sp>
    </p:spTree>
    <p:extLst>
      <p:ext uri="{BB962C8B-B14F-4D97-AF65-F5344CB8AC3E}">
        <p14:creationId xmlns:p14="http://schemas.microsoft.com/office/powerpoint/2010/main" val="16382046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4" y="1350110"/>
            <a:ext cx="8093365" cy="2748690"/>
          </a:xfrm>
        </p:spPr>
        <p:txBody>
          <a:bodyPr>
            <a:normAutofit fontScale="92500"/>
          </a:bodyPr>
          <a:lstStyle/>
          <a:p>
            <a:pPr marL="0" indent="0">
              <a:buNone/>
            </a:pPr>
            <a:r>
              <a:rPr lang="en-US" sz="2200" b="1" dirty="0" smtClean="0"/>
              <a:t>Anemometer</a:t>
            </a:r>
          </a:p>
          <a:p>
            <a:pPr marL="0" indent="0">
              <a:buNone/>
            </a:pPr>
            <a:r>
              <a:rPr lang="en-US" sz="1800" b="1" dirty="0"/>
              <a:t>Step 4</a:t>
            </a:r>
          </a:p>
          <a:p>
            <a:pPr marL="0" indent="0">
              <a:buNone/>
            </a:pPr>
            <a:r>
              <a:rPr lang="en-US" sz="1800" dirty="0"/>
              <a:t>Slide one of the straws through the hole in one of the cups that has only one hole in </a:t>
            </a:r>
            <a:r>
              <a:rPr lang="en-US" sz="1800" dirty="0" smtClean="0"/>
              <a:t>it. Bend </a:t>
            </a:r>
            <a:r>
              <a:rPr lang="en-US" sz="1800" dirty="0"/>
              <a:t>the end of the straw that is inside the cup about ½ inches (1.5 cm) and tape it </a:t>
            </a:r>
            <a:r>
              <a:rPr lang="en-US" sz="1800" dirty="0" smtClean="0"/>
              <a:t>to the </a:t>
            </a:r>
            <a:r>
              <a:rPr lang="en-US" sz="1800" dirty="0"/>
              <a:t>inside of the cup.</a:t>
            </a:r>
          </a:p>
          <a:p>
            <a:pPr marL="0" indent="0">
              <a:buNone/>
            </a:pPr>
            <a:r>
              <a:rPr lang="en-US" sz="1800" b="1" dirty="0"/>
              <a:t>Step 5</a:t>
            </a:r>
          </a:p>
          <a:p>
            <a:pPr marL="0" indent="0">
              <a:buNone/>
            </a:pPr>
            <a:r>
              <a:rPr lang="en-US" sz="1800" dirty="0"/>
              <a:t>Place the other end of the straw through two of the holes in the fifth cup and then </a:t>
            </a:r>
            <a:r>
              <a:rPr lang="en-US" sz="1800" dirty="0" smtClean="0"/>
              <a:t>trough the </a:t>
            </a:r>
            <a:r>
              <a:rPr lang="en-US" sz="1800" dirty="0"/>
              <a:t>hole in one of the other cups. Tape the end of the straw to the inside of the cup </a:t>
            </a:r>
            <a:r>
              <a:rPr lang="en-US" sz="1800" dirty="0" smtClean="0"/>
              <a:t>as you </a:t>
            </a:r>
            <a:r>
              <a:rPr lang="en-US" sz="1800" dirty="0"/>
              <a:t>did earlier, making sure that the openings of the two cups face opposite directions.</a:t>
            </a:r>
            <a:endParaRPr lang="en-US" sz="1900" dirty="0" smtClean="0"/>
          </a:p>
        </p:txBody>
      </p:sp>
      <p:sp>
        <p:nvSpPr>
          <p:cNvPr id="4" name="Slide Number Placeholder 3"/>
          <p:cNvSpPr>
            <a:spLocks noGrp="1"/>
          </p:cNvSpPr>
          <p:nvPr>
            <p:ph type="sldNum" sz="quarter" idx="12"/>
          </p:nvPr>
        </p:nvSpPr>
        <p:spPr/>
        <p:txBody>
          <a:bodyPr/>
          <a:lstStyle/>
          <a:p>
            <a:fld id="{B82CCC60-E8CD-4174-8B1A-7DF615B22EEF}" type="slidenum">
              <a:rPr lang="en-US" smtClean="0"/>
              <a:pPr/>
              <a:t>71</a:t>
            </a:fld>
            <a:endParaRPr lang="en-US"/>
          </a:p>
        </p:txBody>
      </p:sp>
    </p:spTree>
    <p:extLst>
      <p:ext uri="{BB962C8B-B14F-4D97-AF65-F5344CB8AC3E}">
        <p14:creationId xmlns:p14="http://schemas.microsoft.com/office/powerpoint/2010/main" val="11974248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4" y="1350110"/>
            <a:ext cx="8093365" cy="2748690"/>
          </a:xfrm>
        </p:spPr>
        <p:txBody>
          <a:bodyPr>
            <a:normAutofit lnSpcReduction="10000"/>
          </a:bodyPr>
          <a:lstStyle/>
          <a:p>
            <a:pPr marL="0" indent="0">
              <a:buNone/>
            </a:pPr>
            <a:r>
              <a:rPr lang="en-US" sz="2000" b="1" dirty="0" smtClean="0"/>
              <a:t>Anemometer</a:t>
            </a:r>
          </a:p>
          <a:p>
            <a:pPr marL="0" indent="0">
              <a:buNone/>
            </a:pPr>
            <a:r>
              <a:rPr lang="en-US" sz="1800" b="1" dirty="0"/>
              <a:t>Step 6</a:t>
            </a:r>
          </a:p>
          <a:p>
            <a:pPr marL="0" indent="0">
              <a:buNone/>
            </a:pPr>
            <a:r>
              <a:rPr lang="en-US" sz="1800" dirty="0"/>
              <a:t>Repeat steps 4 and 5 with the remaining two cups, sliding the straw through </a:t>
            </a:r>
            <a:r>
              <a:rPr lang="en-US" sz="1800" dirty="0" smtClean="0"/>
              <a:t>the remaining </a:t>
            </a:r>
            <a:r>
              <a:rPr lang="en-US" sz="1800" dirty="0"/>
              <a:t>two holes in the fifth cup. Make sure that the opening of each cup faces </a:t>
            </a:r>
            <a:r>
              <a:rPr lang="en-US" sz="1800" dirty="0" smtClean="0"/>
              <a:t>the bottom </a:t>
            </a:r>
            <a:r>
              <a:rPr lang="en-US" sz="1800" dirty="0"/>
              <a:t>of the cup next to it (in other words, no two openings should be facing </a:t>
            </a:r>
            <a:r>
              <a:rPr lang="en-US" sz="1800" dirty="0" smtClean="0"/>
              <a:t>each other</a:t>
            </a:r>
            <a:r>
              <a:rPr lang="en-US" sz="1800" dirty="0"/>
              <a:t>). Each of the four cups should be facing sideways.</a:t>
            </a:r>
          </a:p>
          <a:p>
            <a:pPr marL="0" indent="0">
              <a:buNone/>
            </a:pPr>
            <a:r>
              <a:rPr lang="en-US" sz="1800" b="1" dirty="0"/>
              <a:t>Step 7</a:t>
            </a:r>
          </a:p>
          <a:p>
            <a:pPr marL="0" indent="0">
              <a:buNone/>
            </a:pPr>
            <a:r>
              <a:rPr lang="en-US" sz="1800" dirty="0"/>
              <a:t>Insert the pencil with the eraser facing up through the bottom of the fifth cup. </a:t>
            </a:r>
            <a:r>
              <a:rPr lang="en-US" sz="1800" dirty="0" smtClean="0"/>
              <a:t>Carefully push </a:t>
            </a:r>
            <a:r>
              <a:rPr lang="en-US" sz="1800" dirty="0"/>
              <a:t>the pin through the two straws and into the eraser on the pencil.</a:t>
            </a:r>
            <a:endParaRPr lang="en-US" sz="1900" dirty="0" smtClean="0"/>
          </a:p>
        </p:txBody>
      </p:sp>
      <p:sp>
        <p:nvSpPr>
          <p:cNvPr id="4" name="Slide Number Placeholder 3"/>
          <p:cNvSpPr>
            <a:spLocks noGrp="1"/>
          </p:cNvSpPr>
          <p:nvPr>
            <p:ph type="sldNum" sz="quarter" idx="12"/>
          </p:nvPr>
        </p:nvSpPr>
        <p:spPr/>
        <p:txBody>
          <a:bodyPr/>
          <a:lstStyle/>
          <a:p>
            <a:fld id="{B82CCC60-E8CD-4174-8B1A-7DF615B22EEF}" type="slidenum">
              <a:rPr lang="en-US" smtClean="0"/>
              <a:pPr/>
              <a:t>72</a:t>
            </a:fld>
            <a:endParaRPr lang="en-US"/>
          </a:p>
        </p:txBody>
      </p:sp>
    </p:spTree>
    <p:extLst>
      <p:ext uri="{BB962C8B-B14F-4D97-AF65-F5344CB8AC3E}">
        <p14:creationId xmlns:p14="http://schemas.microsoft.com/office/powerpoint/2010/main" val="3326302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4" y="1350109"/>
            <a:ext cx="8093365" cy="2748691"/>
          </a:xfrm>
        </p:spPr>
        <p:txBody>
          <a:bodyPr>
            <a:normAutofit/>
          </a:bodyPr>
          <a:lstStyle/>
          <a:p>
            <a:pPr marL="0" indent="0">
              <a:buNone/>
            </a:pPr>
            <a:r>
              <a:rPr lang="en-US" sz="2000" b="1" dirty="0" smtClean="0"/>
              <a:t>Anemometer</a:t>
            </a:r>
          </a:p>
          <a:p>
            <a:pPr marL="0" indent="0">
              <a:buNone/>
            </a:pPr>
            <a:r>
              <a:rPr lang="en-US" sz="1600" b="1" dirty="0"/>
              <a:t>Step 8</a:t>
            </a:r>
          </a:p>
          <a:p>
            <a:pPr marL="0" indent="0">
              <a:buNone/>
            </a:pPr>
            <a:r>
              <a:rPr lang="en-US" sz="1600" dirty="0"/>
              <a:t>Take the permanent magic marker and draw a large </a:t>
            </a:r>
            <a:r>
              <a:rPr lang="en-US" sz="1600" b="1" dirty="0"/>
              <a:t>X </a:t>
            </a:r>
            <a:r>
              <a:rPr lang="en-US" sz="1600" dirty="0"/>
              <a:t>on the bottom of one of the </a:t>
            </a:r>
            <a:r>
              <a:rPr lang="en-US" sz="1600" dirty="0" smtClean="0"/>
              <a:t>cups. </a:t>
            </a:r>
          </a:p>
          <a:p>
            <a:pPr marL="0" indent="0">
              <a:buNone/>
            </a:pPr>
            <a:r>
              <a:rPr lang="en-US" sz="1600" dirty="0" smtClean="0"/>
              <a:t>Your </a:t>
            </a:r>
            <a:r>
              <a:rPr lang="en-US" sz="1600" dirty="0"/>
              <a:t>anemometer is now ready to use! Take it outside and hold it in front of you in </a:t>
            </a:r>
            <a:r>
              <a:rPr lang="en-US" sz="1600" dirty="0" smtClean="0"/>
              <a:t>an open </a:t>
            </a:r>
            <a:r>
              <a:rPr lang="en-US" sz="1600" dirty="0"/>
              <a:t>area where the wind is </a:t>
            </a:r>
            <a:r>
              <a:rPr lang="en-US" sz="1600" dirty="0" smtClean="0"/>
              <a:t>blowing.</a:t>
            </a:r>
          </a:p>
          <a:p>
            <a:pPr marL="0" indent="0">
              <a:buNone/>
            </a:pPr>
            <a:r>
              <a:rPr lang="en-US" sz="1600" dirty="0" smtClean="0"/>
              <a:t>Look </a:t>
            </a:r>
            <a:r>
              <a:rPr lang="en-US" sz="1600" dirty="0"/>
              <a:t>at the </a:t>
            </a:r>
            <a:r>
              <a:rPr lang="en-US" sz="1600" b="1" dirty="0"/>
              <a:t>X </a:t>
            </a:r>
            <a:r>
              <a:rPr lang="en-US" sz="1600" dirty="0"/>
              <a:t>on the bottom of the cup as it spins around. Count the number of times </a:t>
            </a:r>
            <a:r>
              <a:rPr lang="en-US" sz="1600" dirty="0" smtClean="0"/>
              <a:t>it spins </a:t>
            </a:r>
            <a:r>
              <a:rPr lang="en-US" sz="1600" dirty="0"/>
              <a:t>around (revolutions) in 10 seconds. Use the </a:t>
            </a:r>
            <a:r>
              <a:rPr lang="en-US" sz="1600" dirty="0" smtClean="0"/>
              <a:t>following table to </a:t>
            </a:r>
            <a:r>
              <a:rPr lang="en-US" sz="1600" dirty="0"/>
              <a:t>estimate the </a:t>
            </a:r>
            <a:r>
              <a:rPr lang="en-US" sz="1600" dirty="0" smtClean="0"/>
              <a:t>wind speed</a:t>
            </a:r>
            <a:r>
              <a:rPr lang="en-US" sz="1600" dirty="0"/>
              <a:t>.</a:t>
            </a:r>
            <a:endParaRPr lang="en-US" sz="1600" dirty="0" smtClean="0"/>
          </a:p>
        </p:txBody>
      </p:sp>
      <p:sp>
        <p:nvSpPr>
          <p:cNvPr id="4" name="Slide Number Placeholder 3"/>
          <p:cNvSpPr>
            <a:spLocks noGrp="1"/>
          </p:cNvSpPr>
          <p:nvPr>
            <p:ph type="sldNum" sz="quarter" idx="12"/>
          </p:nvPr>
        </p:nvSpPr>
        <p:spPr/>
        <p:txBody>
          <a:bodyPr/>
          <a:lstStyle/>
          <a:p>
            <a:fld id="{B82CCC60-E8CD-4174-8B1A-7DF615B22EEF}" type="slidenum">
              <a:rPr lang="en-US" smtClean="0"/>
              <a:pPr/>
              <a:t>73</a:t>
            </a:fld>
            <a:endParaRPr lang="en-US"/>
          </a:p>
        </p:txBody>
      </p:sp>
    </p:spTree>
    <p:extLst>
      <p:ext uri="{BB962C8B-B14F-4D97-AF65-F5344CB8AC3E}">
        <p14:creationId xmlns:p14="http://schemas.microsoft.com/office/powerpoint/2010/main" val="677983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pic>
        <p:nvPicPr>
          <p:cNvPr id="4" name="Content Placeholder 3"/>
          <p:cNvPicPr>
            <a:picLocks noGrp="1" noChangeAspect="1"/>
          </p:cNvPicPr>
          <p:nvPr>
            <p:ph idx="1"/>
          </p:nvPr>
        </p:nvPicPr>
        <p:blipFill>
          <a:blip r:embed="rId2"/>
          <a:stretch>
            <a:fillRect/>
          </a:stretch>
        </p:blipFill>
        <p:spPr>
          <a:xfrm>
            <a:off x="2207516" y="1044700"/>
            <a:ext cx="4728968" cy="3733894"/>
          </a:xfrm>
          <a:prstGeom prst="rect">
            <a:avLst/>
          </a:prstGeom>
        </p:spPr>
      </p:pic>
      <p:sp>
        <p:nvSpPr>
          <p:cNvPr id="3" name="Slide Number Placeholder 2"/>
          <p:cNvSpPr>
            <a:spLocks noGrp="1"/>
          </p:cNvSpPr>
          <p:nvPr>
            <p:ph type="sldNum" sz="quarter" idx="12"/>
          </p:nvPr>
        </p:nvSpPr>
        <p:spPr/>
        <p:txBody>
          <a:bodyPr/>
          <a:lstStyle/>
          <a:p>
            <a:fld id="{B82CCC60-E8CD-4174-8B1A-7DF615B22EEF}" type="slidenum">
              <a:rPr lang="en-US" smtClean="0"/>
              <a:pPr/>
              <a:t>74</a:t>
            </a:fld>
            <a:endParaRPr lang="en-US"/>
          </a:p>
        </p:txBody>
      </p:sp>
    </p:spTree>
    <p:extLst>
      <p:ext uri="{BB962C8B-B14F-4D97-AF65-F5344CB8AC3E}">
        <p14:creationId xmlns:p14="http://schemas.microsoft.com/office/powerpoint/2010/main" val="6749433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572000" y="1350110"/>
            <a:ext cx="4123035" cy="3359506"/>
          </a:xfrm>
        </p:spPr>
        <p:txBody>
          <a:bodyPr>
            <a:normAutofit/>
          </a:bodyPr>
          <a:lstStyle/>
          <a:p>
            <a:pPr marL="0" indent="0">
              <a:buNone/>
            </a:pPr>
            <a:r>
              <a:rPr lang="en-US" sz="2000" b="1" dirty="0" smtClean="0"/>
              <a:t>Rain Gauge </a:t>
            </a:r>
            <a:r>
              <a:rPr lang="en-US" sz="2000" dirty="0" smtClean="0"/>
              <a:t>- </a:t>
            </a:r>
            <a:r>
              <a:rPr lang="en-US" sz="2000" dirty="0"/>
              <a:t>Rain is measured with a </a:t>
            </a:r>
            <a:r>
              <a:rPr lang="en-US" sz="2000" i="1" dirty="0"/>
              <a:t>rain gauge.</a:t>
            </a:r>
            <a:endParaRPr lang="en-US" sz="2000" dirty="0" smtClean="0"/>
          </a:p>
        </p:txBody>
      </p:sp>
      <p:pic>
        <p:nvPicPr>
          <p:cNvPr id="4" name="Picture 3"/>
          <p:cNvPicPr>
            <a:picLocks noChangeAspect="1"/>
          </p:cNvPicPr>
          <p:nvPr/>
        </p:nvPicPr>
        <p:blipFill>
          <a:blip r:embed="rId2"/>
          <a:stretch>
            <a:fillRect/>
          </a:stretch>
        </p:blipFill>
        <p:spPr>
          <a:xfrm>
            <a:off x="0" y="0"/>
            <a:ext cx="4325216" cy="5143500"/>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75</a:t>
            </a:fld>
            <a:endParaRPr lang="en-US"/>
          </a:p>
        </p:txBody>
      </p:sp>
    </p:spTree>
    <p:extLst>
      <p:ext uri="{BB962C8B-B14F-4D97-AF65-F5344CB8AC3E}">
        <p14:creationId xmlns:p14="http://schemas.microsoft.com/office/powerpoint/2010/main" val="63796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7" y="1350110"/>
            <a:ext cx="5497378" cy="3793390"/>
          </a:xfrm>
        </p:spPr>
        <p:txBody>
          <a:bodyPr>
            <a:normAutofit lnSpcReduction="10000"/>
          </a:bodyPr>
          <a:lstStyle/>
          <a:p>
            <a:pPr marL="0" indent="0">
              <a:buNone/>
            </a:pPr>
            <a:r>
              <a:rPr lang="en-US" sz="2200" b="1" dirty="0" smtClean="0"/>
              <a:t>Wet-bulb Hygrometer</a:t>
            </a:r>
            <a:r>
              <a:rPr lang="en-US" sz="2200" dirty="0" smtClean="0"/>
              <a:t> </a:t>
            </a:r>
            <a:r>
              <a:rPr lang="en-US" sz="2200" dirty="0" smtClean="0"/>
              <a:t>- </a:t>
            </a:r>
            <a:r>
              <a:rPr lang="en-US" sz="2200" dirty="0"/>
              <a:t>A common instrument for finding out the amount of </a:t>
            </a:r>
            <a:r>
              <a:rPr lang="en-US" sz="2200" dirty="0" smtClean="0"/>
              <a:t>water vapor </a:t>
            </a:r>
            <a:r>
              <a:rPr lang="en-US" sz="2200" dirty="0"/>
              <a:t>in the </a:t>
            </a:r>
            <a:r>
              <a:rPr lang="en-US" sz="2200" dirty="0" smtClean="0"/>
              <a:t>air. </a:t>
            </a:r>
            <a:endParaRPr lang="en-US" sz="2200" dirty="0" smtClean="0"/>
          </a:p>
          <a:p>
            <a:r>
              <a:rPr lang="en-US" sz="1600" dirty="0" smtClean="0"/>
              <a:t>Purchase </a:t>
            </a:r>
            <a:r>
              <a:rPr lang="en-US" sz="1600" dirty="0"/>
              <a:t>two identical </a:t>
            </a:r>
            <a:r>
              <a:rPr lang="en-US" sz="1600" dirty="0" smtClean="0"/>
              <a:t>liquid-in-glass alcohol </a:t>
            </a:r>
            <a:r>
              <a:rPr lang="en-US" sz="1600" dirty="0"/>
              <a:t>thermometers. </a:t>
            </a:r>
            <a:endParaRPr lang="en-US" sz="1600" dirty="0" smtClean="0"/>
          </a:p>
          <a:p>
            <a:pPr lvl="1"/>
            <a:r>
              <a:rPr lang="en-US" sz="1600" dirty="0" smtClean="0"/>
              <a:t>Found in most </a:t>
            </a:r>
            <a:r>
              <a:rPr lang="en-US" sz="1600" dirty="0"/>
              <a:t>hardware </a:t>
            </a:r>
            <a:r>
              <a:rPr lang="en-US" sz="1600" dirty="0" smtClean="0"/>
              <a:t>stores for </a:t>
            </a:r>
            <a:r>
              <a:rPr lang="en-US" sz="1600" dirty="0"/>
              <a:t>a reasonable price. </a:t>
            </a:r>
            <a:endParaRPr lang="en-US" sz="1600" dirty="0" smtClean="0"/>
          </a:p>
          <a:p>
            <a:r>
              <a:rPr lang="en-US" sz="1600" dirty="0" smtClean="0"/>
              <a:t>Mount </a:t>
            </a:r>
            <a:r>
              <a:rPr lang="en-US" sz="1600" dirty="0"/>
              <a:t>both thermometers on a </a:t>
            </a:r>
            <a:r>
              <a:rPr lang="en-US" sz="1600" dirty="0" smtClean="0"/>
              <a:t>milk carton </a:t>
            </a:r>
            <a:r>
              <a:rPr lang="en-US" sz="1600" dirty="0"/>
              <a:t>exactly the same distance from the bottom. </a:t>
            </a:r>
            <a:endParaRPr lang="en-US" sz="1600" dirty="0" smtClean="0"/>
          </a:p>
          <a:p>
            <a:r>
              <a:rPr lang="en-US" sz="1600" dirty="0" smtClean="0"/>
              <a:t>Cut off about </a:t>
            </a:r>
            <a:r>
              <a:rPr lang="en-US" sz="1600" dirty="0"/>
              <a:t>6 inches of a new, round shoelace, trimming off the </a:t>
            </a:r>
            <a:r>
              <a:rPr lang="en-US" sz="1600" dirty="0" smtClean="0"/>
              <a:t>tip. </a:t>
            </a:r>
          </a:p>
          <a:p>
            <a:r>
              <a:rPr lang="en-US" sz="1600" dirty="0" smtClean="0"/>
              <a:t>Slip </a:t>
            </a:r>
            <a:r>
              <a:rPr lang="en-US" sz="1600" dirty="0"/>
              <a:t>the shoelace over the bulb portion of one of the two </a:t>
            </a:r>
            <a:r>
              <a:rPr lang="en-US" sz="1600" dirty="0" smtClean="0"/>
              <a:t>thermometers. </a:t>
            </a:r>
          </a:p>
          <a:p>
            <a:r>
              <a:rPr lang="en-US" sz="1600" dirty="0" smtClean="0"/>
              <a:t>Cut </a:t>
            </a:r>
            <a:r>
              <a:rPr lang="en-US" sz="1600" dirty="0"/>
              <a:t>a slot in the milk carton so that you can slip </a:t>
            </a:r>
            <a:r>
              <a:rPr lang="en-US" sz="1600" dirty="0" smtClean="0"/>
              <a:t>the bottom </a:t>
            </a:r>
            <a:r>
              <a:rPr lang="en-US" sz="1600" dirty="0"/>
              <a:t>part of the lace into the carton. </a:t>
            </a:r>
            <a:endParaRPr lang="en-US" sz="1600" dirty="0" smtClean="0"/>
          </a:p>
        </p:txBody>
      </p:sp>
      <p:pic>
        <p:nvPicPr>
          <p:cNvPr id="4" name="Picture 3"/>
          <p:cNvPicPr>
            <a:picLocks noChangeAspect="1"/>
          </p:cNvPicPr>
          <p:nvPr/>
        </p:nvPicPr>
        <p:blipFill>
          <a:blip r:embed="rId2"/>
          <a:stretch>
            <a:fillRect/>
          </a:stretch>
        </p:blipFill>
        <p:spPr>
          <a:xfrm>
            <a:off x="5946345" y="1350110"/>
            <a:ext cx="3004457" cy="2443280"/>
          </a:xfrm>
          <a:prstGeom prst="rect">
            <a:avLst/>
          </a:prstGeom>
        </p:spPr>
      </p:pic>
      <p:sp>
        <p:nvSpPr>
          <p:cNvPr id="5" name="Slide Number Placeholder 4"/>
          <p:cNvSpPr>
            <a:spLocks noGrp="1"/>
          </p:cNvSpPr>
          <p:nvPr>
            <p:ph type="sldNum" sz="quarter" idx="12"/>
          </p:nvPr>
        </p:nvSpPr>
        <p:spPr/>
        <p:txBody>
          <a:bodyPr/>
          <a:lstStyle/>
          <a:p>
            <a:fld id="{B82CCC60-E8CD-4174-8B1A-7DF615B22EEF}" type="slidenum">
              <a:rPr lang="en-US" smtClean="0"/>
              <a:pPr/>
              <a:t>76</a:t>
            </a:fld>
            <a:endParaRPr lang="en-US"/>
          </a:p>
        </p:txBody>
      </p:sp>
    </p:spTree>
    <p:extLst>
      <p:ext uri="{BB962C8B-B14F-4D97-AF65-F5344CB8AC3E}">
        <p14:creationId xmlns:p14="http://schemas.microsoft.com/office/powerpoint/2010/main" val="2073707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a:xfrm>
            <a:off x="448966" y="1350110"/>
            <a:ext cx="8246070" cy="3664920"/>
          </a:xfrm>
        </p:spPr>
        <p:txBody>
          <a:bodyPr>
            <a:normAutofit/>
          </a:bodyPr>
          <a:lstStyle/>
          <a:p>
            <a:r>
              <a:rPr lang="en-US" sz="1600" dirty="0" smtClean="0"/>
              <a:t>Fill </a:t>
            </a:r>
            <a:r>
              <a:rPr lang="en-US" sz="1600" dirty="0"/>
              <a:t>the carton </a:t>
            </a:r>
            <a:r>
              <a:rPr lang="en-US" sz="1600" dirty="0" smtClean="0"/>
              <a:t>with water </a:t>
            </a:r>
            <a:r>
              <a:rPr lang="en-US" sz="1600" dirty="0"/>
              <a:t>up to the slot. </a:t>
            </a:r>
            <a:endParaRPr lang="en-US" sz="1600" dirty="0" smtClean="0"/>
          </a:p>
          <a:p>
            <a:r>
              <a:rPr lang="en-US" sz="1600" dirty="0" smtClean="0"/>
              <a:t>If </a:t>
            </a:r>
            <a:r>
              <a:rPr lang="en-US" sz="1600" dirty="0"/>
              <a:t>possible, use distilled or filtered </a:t>
            </a:r>
            <a:r>
              <a:rPr lang="en-US" sz="1600" dirty="0" smtClean="0"/>
              <a:t>water because </a:t>
            </a:r>
            <a:r>
              <a:rPr lang="en-US" sz="1600" dirty="0"/>
              <a:t>impurities in the water will cause inaccurate </a:t>
            </a:r>
            <a:r>
              <a:rPr lang="en-US" sz="1600" dirty="0" smtClean="0"/>
              <a:t>readings. </a:t>
            </a:r>
          </a:p>
          <a:p>
            <a:r>
              <a:rPr lang="en-US" sz="1600" dirty="0" smtClean="0"/>
              <a:t>Place </a:t>
            </a:r>
            <a:r>
              <a:rPr lang="en-US" sz="1600" dirty="0"/>
              <a:t>the carton in the breeze of an electric fan or in </a:t>
            </a:r>
            <a:r>
              <a:rPr lang="en-US" sz="1600" dirty="0" smtClean="0"/>
              <a:t>a breezy </a:t>
            </a:r>
            <a:r>
              <a:rPr lang="en-US" sz="1600" dirty="0"/>
              <a:t>open window. </a:t>
            </a:r>
            <a:endParaRPr lang="en-US" sz="1600" dirty="0" smtClean="0"/>
          </a:p>
          <a:p>
            <a:r>
              <a:rPr lang="en-US" sz="1600" dirty="0" smtClean="0"/>
              <a:t>Make </a:t>
            </a:r>
            <a:r>
              <a:rPr lang="en-US" sz="1600" dirty="0"/>
              <a:t>sure the shoelace is wet up to </a:t>
            </a:r>
            <a:r>
              <a:rPr lang="en-US" sz="1600" dirty="0" smtClean="0"/>
              <a:t>the thermometer </a:t>
            </a:r>
            <a:r>
              <a:rPr lang="en-US" sz="1600" dirty="0"/>
              <a:t>bulb. </a:t>
            </a:r>
            <a:endParaRPr lang="en-US" sz="1600" dirty="0" smtClean="0"/>
          </a:p>
          <a:p>
            <a:r>
              <a:rPr lang="en-US" sz="1600" dirty="0" smtClean="0"/>
              <a:t>Evaporation </a:t>
            </a:r>
            <a:r>
              <a:rPr lang="en-US" sz="1600" dirty="0"/>
              <a:t>of water from the lace </a:t>
            </a:r>
            <a:r>
              <a:rPr lang="en-US" sz="1600" dirty="0" smtClean="0"/>
              <a:t>will </a:t>
            </a:r>
            <a:r>
              <a:rPr lang="en-US" sz="1600" dirty="0" smtClean="0"/>
              <a:t>cool the </a:t>
            </a:r>
            <a:r>
              <a:rPr lang="en-US" sz="1600" dirty="0"/>
              <a:t>wet-bulb </a:t>
            </a:r>
            <a:r>
              <a:rPr lang="en-US" sz="1600" dirty="0" smtClean="0"/>
              <a:t>thermometer, </a:t>
            </a:r>
            <a:r>
              <a:rPr lang="en-US" sz="1600" dirty="0"/>
              <a:t>while the other thermometer should remain at </a:t>
            </a:r>
            <a:r>
              <a:rPr lang="en-US" sz="1600" dirty="0" smtClean="0"/>
              <a:t>the actual </a:t>
            </a:r>
            <a:r>
              <a:rPr lang="en-US" sz="1600" dirty="0"/>
              <a:t>air </a:t>
            </a:r>
            <a:r>
              <a:rPr lang="en-US" sz="1600" dirty="0" smtClean="0"/>
              <a:t>temperature. </a:t>
            </a:r>
          </a:p>
          <a:p>
            <a:r>
              <a:rPr lang="en-US" sz="1600" dirty="0" smtClean="0"/>
              <a:t>Using </a:t>
            </a:r>
            <a:r>
              <a:rPr lang="en-US" sz="1600" dirty="0"/>
              <a:t>the following chart, </a:t>
            </a:r>
            <a:r>
              <a:rPr lang="en-US" sz="1600" dirty="0" smtClean="0"/>
              <a:t>to figure </a:t>
            </a:r>
            <a:r>
              <a:rPr lang="en-US" sz="1600" dirty="0"/>
              <a:t>out the </a:t>
            </a:r>
            <a:r>
              <a:rPr lang="en-US" sz="1600" dirty="0" smtClean="0"/>
              <a:t>relative humidity </a:t>
            </a:r>
            <a:r>
              <a:rPr lang="en-US" sz="1600" dirty="0"/>
              <a:t>by the temperature difference between the two </a:t>
            </a:r>
            <a:r>
              <a:rPr lang="en-US" sz="1600" dirty="0" smtClean="0"/>
              <a:t>thermometers. </a:t>
            </a:r>
          </a:p>
          <a:p>
            <a:r>
              <a:rPr lang="en-US" sz="1600" dirty="0" smtClean="0"/>
              <a:t>When </a:t>
            </a:r>
            <a:r>
              <a:rPr lang="en-US" sz="1600" dirty="0"/>
              <a:t>they both read the same, or nearly so, </a:t>
            </a:r>
            <a:r>
              <a:rPr lang="en-US" sz="1600" dirty="0" smtClean="0"/>
              <a:t>expect wet </a:t>
            </a:r>
            <a:r>
              <a:rPr lang="en-US" sz="1600" dirty="0"/>
              <a:t>weather because that means high (nearly 100 </a:t>
            </a:r>
            <a:r>
              <a:rPr lang="en-US" sz="1600" dirty="0" smtClean="0"/>
              <a:t>percent) relative </a:t>
            </a:r>
            <a:r>
              <a:rPr lang="en-US" sz="1600" dirty="0"/>
              <a:t>humidity. </a:t>
            </a:r>
            <a:endParaRPr lang="en-US" sz="1600" dirty="0" smtClean="0"/>
          </a:p>
        </p:txBody>
      </p:sp>
      <p:sp>
        <p:nvSpPr>
          <p:cNvPr id="4" name="Slide Number Placeholder 3"/>
          <p:cNvSpPr>
            <a:spLocks noGrp="1"/>
          </p:cNvSpPr>
          <p:nvPr>
            <p:ph type="sldNum" sz="quarter" idx="12"/>
          </p:nvPr>
        </p:nvSpPr>
        <p:spPr/>
        <p:txBody>
          <a:bodyPr/>
          <a:lstStyle/>
          <a:p>
            <a:fld id="{B82CCC60-E8CD-4174-8B1A-7DF615B22EEF}" type="slidenum">
              <a:rPr lang="en-US" smtClean="0"/>
              <a:pPr/>
              <a:t>77</a:t>
            </a:fld>
            <a:endParaRPr lang="en-US"/>
          </a:p>
        </p:txBody>
      </p:sp>
    </p:spTree>
    <p:extLst>
      <p:ext uri="{BB962C8B-B14F-4D97-AF65-F5344CB8AC3E}">
        <p14:creationId xmlns:p14="http://schemas.microsoft.com/office/powerpoint/2010/main" val="30425757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pic>
        <p:nvPicPr>
          <p:cNvPr id="6" name="Content Placeholder 5"/>
          <p:cNvPicPr>
            <a:picLocks noGrp="1" noChangeAspect="1"/>
          </p:cNvPicPr>
          <p:nvPr>
            <p:ph idx="1"/>
          </p:nvPr>
        </p:nvPicPr>
        <p:blipFill>
          <a:blip r:embed="rId2"/>
          <a:stretch>
            <a:fillRect/>
          </a:stretch>
        </p:blipFill>
        <p:spPr>
          <a:xfrm>
            <a:off x="143555" y="739290"/>
            <a:ext cx="3861924" cy="3970330"/>
          </a:xfrm>
          <a:prstGeom prst="rect">
            <a:avLst/>
          </a:prstGeom>
        </p:spPr>
      </p:pic>
      <p:pic>
        <p:nvPicPr>
          <p:cNvPr id="7" name="Picture 6"/>
          <p:cNvPicPr>
            <a:picLocks noChangeAspect="1"/>
          </p:cNvPicPr>
          <p:nvPr/>
        </p:nvPicPr>
        <p:blipFill>
          <a:blip r:embed="rId3"/>
          <a:stretch>
            <a:fillRect/>
          </a:stretch>
        </p:blipFill>
        <p:spPr>
          <a:xfrm>
            <a:off x="4087368" y="2266340"/>
            <a:ext cx="4972050" cy="1076325"/>
          </a:xfrm>
          <a:prstGeom prst="rect">
            <a:avLst/>
          </a:prstGeom>
        </p:spPr>
      </p:pic>
      <p:sp>
        <p:nvSpPr>
          <p:cNvPr id="3" name="Slide Number Placeholder 2"/>
          <p:cNvSpPr>
            <a:spLocks noGrp="1"/>
          </p:cNvSpPr>
          <p:nvPr>
            <p:ph type="sldNum" sz="quarter" idx="12"/>
          </p:nvPr>
        </p:nvSpPr>
        <p:spPr/>
        <p:txBody>
          <a:bodyPr/>
          <a:lstStyle/>
          <a:p>
            <a:fld id="{B82CCC60-E8CD-4174-8B1A-7DF615B22EEF}" type="slidenum">
              <a:rPr lang="en-US" smtClean="0"/>
              <a:pPr/>
              <a:t>78</a:t>
            </a:fld>
            <a:endParaRPr lang="en-US"/>
          </a:p>
        </p:txBody>
      </p:sp>
    </p:spTree>
    <p:extLst>
      <p:ext uri="{BB962C8B-B14F-4D97-AF65-F5344CB8AC3E}">
        <p14:creationId xmlns:p14="http://schemas.microsoft.com/office/powerpoint/2010/main" val="37393068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7" name="Content Placeholder 6"/>
          <p:cNvSpPr>
            <a:spLocks noGrp="1"/>
          </p:cNvSpPr>
          <p:nvPr>
            <p:ph idx="1"/>
          </p:nvPr>
        </p:nvSpPr>
        <p:spPr>
          <a:xfrm>
            <a:off x="4724704" y="1350110"/>
            <a:ext cx="4275741" cy="3664920"/>
          </a:xfrm>
        </p:spPr>
        <p:txBody>
          <a:bodyPr>
            <a:normAutofit fontScale="77500" lnSpcReduction="20000"/>
          </a:bodyPr>
          <a:lstStyle/>
          <a:p>
            <a:r>
              <a:rPr lang="en-US" sz="2100" dirty="0" smtClean="0"/>
              <a:t>Keep </a:t>
            </a:r>
            <a:r>
              <a:rPr lang="en-US" sz="2100" dirty="0"/>
              <a:t>a daily weather log for one week using information from </a:t>
            </a:r>
            <a:r>
              <a:rPr lang="en-US" sz="2100" dirty="0" smtClean="0"/>
              <a:t>the instrument you made </a:t>
            </a:r>
            <a:r>
              <a:rPr lang="en-US" sz="2100" dirty="0"/>
              <a:t>as well as from other sources such as local radio and television stations</a:t>
            </a:r>
            <a:r>
              <a:rPr lang="en-US" sz="2100" dirty="0" smtClean="0"/>
              <a:t>, </a:t>
            </a:r>
            <a:r>
              <a:rPr lang="en-US" sz="2100" dirty="0"/>
              <a:t>and Internet sources (with your parent's permission). </a:t>
            </a:r>
            <a:endParaRPr lang="en-US" sz="2100" dirty="0" smtClean="0"/>
          </a:p>
          <a:p>
            <a:r>
              <a:rPr lang="en-US" sz="2100" dirty="0" smtClean="0"/>
              <a:t>Record </a:t>
            </a:r>
            <a:r>
              <a:rPr lang="en-US" sz="2100" dirty="0"/>
              <a:t>the following information at the same time every day: wind direction and speed, temperature, precipitation, and types of clouds. Be sure to make a note of any morning dew or frost. </a:t>
            </a:r>
            <a:endParaRPr lang="en-US" sz="2100" dirty="0" smtClean="0"/>
          </a:p>
          <a:p>
            <a:r>
              <a:rPr lang="en-US" sz="2100" dirty="0" smtClean="0"/>
              <a:t>In </a:t>
            </a:r>
            <a:r>
              <a:rPr lang="en-US" sz="2100" dirty="0"/>
              <a:t>the log, also list the weather forecasts from radio or television at the same time each day and show how the weather really turned out</a:t>
            </a:r>
            <a:r>
              <a:rPr lang="en-US" sz="2100" dirty="0" smtClean="0"/>
              <a:t>. </a:t>
            </a:r>
          </a:p>
          <a:p>
            <a:r>
              <a:rPr lang="en-US" sz="2100" dirty="0" smtClean="0"/>
              <a:t>Use the form at the left as a guide.</a:t>
            </a:r>
            <a:endParaRPr lang="en-US" sz="2100" dirty="0"/>
          </a:p>
          <a:p>
            <a:endParaRPr lang="en-US" dirty="0"/>
          </a:p>
        </p:txBody>
      </p:sp>
      <p:pic>
        <p:nvPicPr>
          <p:cNvPr id="9" name="Picture 8"/>
          <p:cNvPicPr>
            <a:picLocks noChangeAspect="1"/>
          </p:cNvPicPr>
          <p:nvPr/>
        </p:nvPicPr>
        <p:blipFill>
          <a:blip r:embed="rId2"/>
          <a:stretch>
            <a:fillRect/>
          </a:stretch>
        </p:blipFill>
        <p:spPr>
          <a:xfrm>
            <a:off x="201061" y="1502815"/>
            <a:ext cx="4370939" cy="2290575"/>
          </a:xfrm>
          <a:prstGeom prst="rect">
            <a:avLst/>
          </a:prstGeom>
        </p:spPr>
      </p:pic>
      <p:sp>
        <p:nvSpPr>
          <p:cNvPr id="3" name="Slide Number Placeholder 2"/>
          <p:cNvSpPr>
            <a:spLocks noGrp="1"/>
          </p:cNvSpPr>
          <p:nvPr>
            <p:ph type="sldNum" sz="quarter" idx="12"/>
          </p:nvPr>
        </p:nvSpPr>
        <p:spPr/>
        <p:txBody>
          <a:bodyPr/>
          <a:lstStyle/>
          <a:p>
            <a:fld id="{B82CCC60-E8CD-4174-8B1A-7DF615B22EEF}" type="slidenum">
              <a:rPr lang="en-US" smtClean="0"/>
              <a:pPr/>
              <a:t>79</a:t>
            </a:fld>
            <a:endParaRPr lang="en-US"/>
          </a:p>
        </p:txBody>
      </p:sp>
    </p:spTree>
    <p:extLst>
      <p:ext uri="{BB962C8B-B14F-4D97-AF65-F5344CB8AC3E}">
        <p14:creationId xmlns:p14="http://schemas.microsoft.com/office/powerpoint/2010/main" val="3545195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t>
            </a:r>
            <a:endParaRPr lang="en-US" dirty="0"/>
          </a:p>
        </p:txBody>
      </p:sp>
      <p:sp>
        <p:nvSpPr>
          <p:cNvPr id="3" name="Content Placeholder 2"/>
          <p:cNvSpPr>
            <a:spLocks noGrp="1"/>
          </p:cNvSpPr>
          <p:nvPr>
            <p:ph idx="1"/>
          </p:nvPr>
        </p:nvSpPr>
        <p:spPr>
          <a:xfrm>
            <a:off x="448965" y="1350110"/>
            <a:ext cx="4275739" cy="3359506"/>
          </a:xfrm>
        </p:spPr>
        <p:txBody>
          <a:bodyPr>
            <a:normAutofit/>
          </a:bodyPr>
          <a:lstStyle/>
          <a:p>
            <a:r>
              <a:rPr lang="en-US" sz="2400" b="1" dirty="0"/>
              <a:t>Meteorology </a:t>
            </a:r>
            <a:r>
              <a:rPr lang="en-US" sz="2400" dirty="0"/>
              <a:t>- the branch of science concerned with the processes and phenomena of the atmosphere, especially as a means of forecasting the weather</a:t>
            </a:r>
            <a:r>
              <a:rPr lang="en-US" sz="2400" dirty="0" smtClean="0"/>
              <a:t>.</a:t>
            </a:r>
          </a:p>
        </p:txBody>
      </p:sp>
      <p:pic>
        <p:nvPicPr>
          <p:cNvPr id="5" name="Picture 4"/>
          <p:cNvPicPr>
            <a:picLocks noChangeAspect="1"/>
          </p:cNvPicPr>
          <p:nvPr/>
        </p:nvPicPr>
        <p:blipFill>
          <a:blip r:embed="rId2"/>
          <a:stretch>
            <a:fillRect/>
          </a:stretch>
        </p:blipFill>
        <p:spPr>
          <a:xfrm>
            <a:off x="5005696" y="1020465"/>
            <a:ext cx="3842044" cy="3847564"/>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8</a:t>
            </a:fld>
            <a:endParaRPr lang="en-US"/>
          </a:p>
        </p:txBody>
      </p:sp>
    </p:spTree>
    <p:extLst>
      <p:ext uri="{BB962C8B-B14F-4D97-AF65-F5344CB8AC3E}">
        <p14:creationId xmlns:p14="http://schemas.microsoft.com/office/powerpoint/2010/main" val="11112987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Requirement </a:t>
            </a:r>
            <a:r>
              <a:rPr lang="en-US" dirty="0" smtClean="0"/>
              <a:t>9</a:t>
            </a:r>
            <a:endParaRPr lang="en-US" dirty="0"/>
          </a:p>
        </p:txBody>
      </p:sp>
      <p:sp>
        <p:nvSpPr>
          <p:cNvPr id="5" name="Subtitle 4"/>
          <p:cNvSpPr>
            <a:spLocks noGrp="1"/>
          </p:cNvSpPr>
          <p:nvPr>
            <p:ph type="subTitle" idx="1"/>
          </p:nvPr>
        </p:nvSpPr>
        <p:spPr>
          <a:xfrm>
            <a:off x="296260" y="281175"/>
            <a:ext cx="6566315" cy="3054100"/>
          </a:xfrm>
        </p:spPr>
        <p:txBody>
          <a:bodyPr>
            <a:noAutofit/>
          </a:bodyPr>
          <a:lstStyle/>
          <a:p>
            <a:pPr marL="342900" indent="-342900">
              <a:spcBef>
                <a:spcPts val="0"/>
              </a:spcBef>
              <a:buFont typeface="+mj-lt"/>
              <a:buAutoNum type="arabicPeriod" startAt="9"/>
            </a:pPr>
            <a:r>
              <a:rPr lang="en-US" sz="1600" dirty="0"/>
              <a:t>Do ONE of the </a:t>
            </a:r>
            <a:r>
              <a:rPr lang="en-US" sz="1600" dirty="0" smtClean="0"/>
              <a:t>following:</a:t>
            </a:r>
          </a:p>
          <a:p>
            <a:pPr marL="731520" lvl="1" indent="-342900" algn="l">
              <a:spcBef>
                <a:spcPts val="0"/>
              </a:spcBef>
              <a:buFont typeface="+mj-lt"/>
              <a:buAutoNum type="alphaLcPeriod" startAt="2"/>
            </a:pPr>
            <a:r>
              <a:rPr lang="en-US" sz="1400" dirty="0" smtClean="0">
                <a:solidFill>
                  <a:schemeClr val="bg1"/>
                </a:solidFill>
              </a:rPr>
              <a:t>Visit </a:t>
            </a:r>
            <a:r>
              <a:rPr lang="en-US" sz="1400" dirty="0">
                <a:solidFill>
                  <a:schemeClr val="bg1"/>
                </a:solidFill>
              </a:rPr>
              <a:t>a National Weather Service office or talk with a local radio or television weathercaster, private meteorologist, local agricultural extension service officer, or university meteorology instructor. Find out what type of weather is most dangerous or damaging to your community. Determine how severe weather and flood warnings reach the homes in your community.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19573790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600" dirty="0" smtClean="0">
                <a:solidFill>
                  <a:schemeClr val="bg1"/>
                </a:solidFill>
                <a:effectLst>
                  <a:outerShdw blurRad="38100" dist="38100" dir="2700000" algn="tl">
                    <a:srgbClr val="000000">
                      <a:alpha val="43137"/>
                    </a:srgbClr>
                  </a:outerShdw>
                </a:effectLst>
              </a:rPr>
              <a:t>Requirement 9b</a:t>
            </a:r>
            <a:endParaRPr lang="en-US" sz="36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652345" y="1350110"/>
            <a:ext cx="4038600" cy="3662174"/>
          </a:xfrm>
        </p:spPr>
        <p:txBody>
          <a:bodyPr>
            <a:noAutofit/>
          </a:bodyPr>
          <a:lstStyle/>
          <a:p>
            <a:pPr marL="0" lvl="0" indent="0" eaLnBrk="0" fontAlgn="base" hangingPunct="0">
              <a:spcBef>
                <a:spcPct val="0"/>
              </a:spcBef>
              <a:spcAft>
                <a:spcPct val="0"/>
              </a:spcAft>
              <a:buNone/>
            </a:pPr>
            <a:r>
              <a:rPr lang="en-US" altLang="en-US" sz="2000" b="1" dirty="0" smtClean="0">
                <a:solidFill>
                  <a:schemeClr val="tx1"/>
                </a:solidFill>
                <a:hlinkClick r:id="rId2"/>
              </a:rPr>
              <a:t>National </a:t>
            </a:r>
            <a:r>
              <a:rPr lang="en-US" altLang="en-US" sz="2000" b="1" dirty="0">
                <a:solidFill>
                  <a:schemeClr val="tx1"/>
                </a:solidFill>
                <a:hlinkClick r:id="rId2"/>
              </a:rPr>
              <a:t>Weather Service</a:t>
            </a:r>
            <a:r>
              <a:rPr lang="en-US" altLang="en-US" sz="2000" dirty="0">
                <a:solidFill>
                  <a:schemeClr val="tx1"/>
                </a:solidFill>
              </a:rPr>
              <a:t/>
            </a:r>
            <a:br>
              <a:rPr lang="en-US" altLang="en-US" sz="2000" dirty="0">
                <a:solidFill>
                  <a:schemeClr val="tx1"/>
                </a:solidFill>
              </a:rPr>
            </a:br>
            <a:r>
              <a:rPr lang="en-US" altLang="en-US" sz="2000" dirty="0">
                <a:solidFill>
                  <a:srgbClr val="002060"/>
                </a:solidFill>
              </a:rPr>
              <a:t>Cleveland, OH</a:t>
            </a:r>
            <a:br>
              <a:rPr lang="en-US" altLang="en-US" sz="2000" dirty="0">
                <a:solidFill>
                  <a:srgbClr val="002060"/>
                </a:solidFill>
              </a:rPr>
            </a:br>
            <a:r>
              <a:rPr lang="en-US" altLang="en-US" sz="2000" dirty="0">
                <a:solidFill>
                  <a:srgbClr val="002060"/>
                </a:solidFill>
              </a:rPr>
              <a:t>Cleveland Hopkins Airport</a:t>
            </a:r>
            <a:br>
              <a:rPr lang="en-US" altLang="en-US" sz="2000" dirty="0">
                <a:solidFill>
                  <a:srgbClr val="002060"/>
                </a:solidFill>
              </a:rPr>
            </a:br>
            <a:r>
              <a:rPr lang="en-US" altLang="en-US" sz="2000" dirty="0">
                <a:solidFill>
                  <a:srgbClr val="002060"/>
                </a:solidFill>
              </a:rPr>
              <a:t>5301 West Hanger Rd</a:t>
            </a:r>
            <a:br>
              <a:rPr lang="en-US" altLang="en-US" sz="2000" dirty="0">
                <a:solidFill>
                  <a:srgbClr val="002060"/>
                </a:solidFill>
              </a:rPr>
            </a:br>
            <a:r>
              <a:rPr lang="en-US" altLang="en-US" sz="2000" dirty="0">
                <a:solidFill>
                  <a:srgbClr val="002060"/>
                </a:solidFill>
              </a:rPr>
              <a:t>Cleveland, OH 44135</a:t>
            </a:r>
            <a:br>
              <a:rPr lang="en-US" altLang="en-US" sz="2000" dirty="0">
                <a:solidFill>
                  <a:srgbClr val="002060"/>
                </a:solidFill>
              </a:rPr>
            </a:br>
            <a:r>
              <a:rPr lang="en-US" altLang="en-US" sz="2000" dirty="0" smtClean="0">
                <a:solidFill>
                  <a:srgbClr val="002060"/>
                </a:solidFill>
              </a:rPr>
              <a:t>216-265-2370</a:t>
            </a:r>
          </a:p>
          <a:p>
            <a:pPr marL="0" lvl="0" indent="0" eaLnBrk="0" fontAlgn="base" hangingPunct="0">
              <a:spcBef>
                <a:spcPct val="0"/>
              </a:spcBef>
              <a:spcAft>
                <a:spcPct val="0"/>
              </a:spcAft>
              <a:buNone/>
            </a:pPr>
            <a:endParaRPr lang="en-US" sz="2000" dirty="0">
              <a:solidFill>
                <a:srgbClr val="002060"/>
              </a:solidFill>
            </a:endParaRPr>
          </a:p>
          <a:p>
            <a:pPr marL="0" lvl="0" indent="0" eaLnBrk="0" fontAlgn="base" hangingPunct="0">
              <a:spcBef>
                <a:spcPct val="0"/>
              </a:spcBef>
              <a:spcAft>
                <a:spcPct val="0"/>
              </a:spcAft>
              <a:buNone/>
            </a:pPr>
            <a:r>
              <a:rPr lang="en-US" sz="2000" b="1" dirty="0" smtClean="0">
                <a:solidFill>
                  <a:srgbClr val="002060"/>
                </a:solidFill>
                <a:hlinkClick r:id="rId3"/>
              </a:rPr>
              <a:t>Wood County Ag Extension Office</a:t>
            </a:r>
            <a:endParaRPr lang="en-US" sz="2000" b="1" dirty="0" smtClean="0">
              <a:solidFill>
                <a:srgbClr val="002060"/>
              </a:solidFill>
            </a:endParaRPr>
          </a:p>
          <a:p>
            <a:pPr marL="0" lvl="0" indent="0" eaLnBrk="0" fontAlgn="base" hangingPunct="0">
              <a:spcBef>
                <a:spcPct val="0"/>
              </a:spcBef>
              <a:spcAft>
                <a:spcPct val="0"/>
              </a:spcAft>
              <a:buNone/>
            </a:pPr>
            <a:r>
              <a:rPr lang="en-US" sz="2000" dirty="0"/>
              <a:t>639 S Dunbridge Road, Suite </a:t>
            </a:r>
            <a:r>
              <a:rPr lang="en-US" sz="2000" dirty="0" smtClean="0"/>
              <a:t>1</a:t>
            </a:r>
          </a:p>
          <a:p>
            <a:pPr marL="0" lvl="0" indent="0" eaLnBrk="0" fontAlgn="base" hangingPunct="0">
              <a:spcBef>
                <a:spcPct val="0"/>
              </a:spcBef>
              <a:spcAft>
                <a:spcPct val="0"/>
              </a:spcAft>
              <a:buNone/>
            </a:pPr>
            <a:r>
              <a:rPr lang="en-US" sz="2000" dirty="0" smtClean="0"/>
              <a:t>Bowling Green, Ohio 43402</a:t>
            </a:r>
          </a:p>
          <a:p>
            <a:pPr marL="0" lvl="0" indent="0" eaLnBrk="0" fontAlgn="base" hangingPunct="0">
              <a:spcBef>
                <a:spcPct val="0"/>
              </a:spcBef>
              <a:spcAft>
                <a:spcPct val="0"/>
              </a:spcAft>
              <a:buNone/>
            </a:pPr>
            <a:r>
              <a:rPr lang="en-US" sz="2000" dirty="0" smtClean="0"/>
              <a:t>419-354-9050</a:t>
            </a:r>
            <a:endParaRPr lang="en-US" sz="2000" dirty="0">
              <a:solidFill>
                <a:srgbClr val="002060"/>
              </a:solidFill>
            </a:endParaRPr>
          </a:p>
        </p:txBody>
      </p:sp>
      <p:sp>
        <p:nvSpPr>
          <p:cNvPr id="7" name="Content Placeholder 6"/>
          <p:cNvSpPr>
            <a:spLocks noGrp="1"/>
          </p:cNvSpPr>
          <p:nvPr>
            <p:ph sz="half" idx="2"/>
          </p:nvPr>
        </p:nvSpPr>
        <p:spPr>
          <a:xfrm>
            <a:off x="5182820" y="1368796"/>
            <a:ext cx="3283310" cy="3394472"/>
          </a:xfrm>
        </p:spPr>
        <p:txBody>
          <a:bodyPr>
            <a:noAutofit/>
          </a:bodyPr>
          <a:lstStyle/>
          <a:p>
            <a:pPr marL="0" indent="0">
              <a:spcBef>
                <a:spcPts val="0"/>
              </a:spcBef>
              <a:buNone/>
            </a:pPr>
            <a:r>
              <a:rPr lang="en-US" sz="2000" b="1" dirty="0" smtClean="0">
                <a:solidFill>
                  <a:srgbClr val="002060"/>
                </a:solidFill>
                <a:hlinkClick r:id="rId4"/>
              </a:rPr>
              <a:t>13ABC </a:t>
            </a:r>
            <a:r>
              <a:rPr lang="en-US" sz="2000" b="1" dirty="0">
                <a:solidFill>
                  <a:srgbClr val="002060"/>
                </a:solidFill>
                <a:hlinkClick r:id="rId4"/>
              </a:rPr>
              <a:t>WTVG TV</a:t>
            </a:r>
            <a:r>
              <a:rPr lang="en-US" sz="2000" dirty="0">
                <a:solidFill>
                  <a:srgbClr val="002060"/>
                </a:solidFill>
              </a:rPr>
              <a:t/>
            </a:r>
            <a:br>
              <a:rPr lang="en-US" sz="2000" dirty="0">
                <a:solidFill>
                  <a:srgbClr val="002060"/>
                </a:solidFill>
              </a:rPr>
            </a:br>
            <a:r>
              <a:rPr lang="en-US" sz="2000" dirty="0">
                <a:solidFill>
                  <a:srgbClr val="002060"/>
                </a:solidFill>
              </a:rPr>
              <a:t>4247 Dorr St.</a:t>
            </a:r>
            <a:br>
              <a:rPr lang="en-US" sz="2000" dirty="0">
                <a:solidFill>
                  <a:srgbClr val="002060"/>
                </a:solidFill>
              </a:rPr>
            </a:br>
            <a:r>
              <a:rPr lang="en-US" sz="2000" dirty="0">
                <a:solidFill>
                  <a:srgbClr val="002060"/>
                </a:solidFill>
              </a:rPr>
              <a:t>Toledo, OH 43607</a:t>
            </a:r>
            <a:br>
              <a:rPr lang="en-US" sz="2000" dirty="0">
                <a:solidFill>
                  <a:srgbClr val="002060"/>
                </a:solidFill>
              </a:rPr>
            </a:br>
            <a:r>
              <a:rPr lang="en-US" sz="2000" dirty="0">
                <a:solidFill>
                  <a:srgbClr val="002060"/>
                </a:solidFill>
              </a:rPr>
              <a:t>(419) </a:t>
            </a:r>
            <a:r>
              <a:rPr lang="en-US" sz="2000" dirty="0" smtClean="0">
                <a:solidFill>
                  <a:srgbClr val="002060"/>
                </a:solidFill>
              </a:rPr>
              <a:t>531-1313</a:t>
            </a:r>
          </a:p>
          <a:p>
            <a:pPr marL="0" indent="0">
              <a:spcBef>
                <a:spcPts val="0"/>
              </a:spcBef>
              <a:buNone/>
            </a:pPr>
            <a:endParaRPr lang="en-US" sz="2000" dirty="0" smtClean="0">
              <a:solidFill>
                <a:srgbClr val="002060"/>
              </a:solidFill>
              <a:hlinkClick r:id="rId5"/>
            </a:endParaRPr>
          </a:p>
          <a:p>
            <a:pPr marL="0" indent="0">
              <a:spcBef>
                <a:spcPts val="0"/>
              </a:spcBef>
              <a:buNone/>
            </a:pPr>
            <a:endParaRPr lang="en-US" sz="2000" dirty="0">
              <a:solidFill>
                <a:srgbClr val="002060"/>
              </a:solidFill>
              <a:hlinkClick r:id="rId5"/>
            </a:endParaRPr>
          </a:p>
          <a:p>
            <a:pPr marL="0" indent="0">
              <a:spcBef>
                <a:spcPts val="0"/>
              </a:spcBef>
              <a:buNone/>
            </a:pPr>
            <a:endParaRPr lang="en-US" sz="2000" dirty="0">
              <a:solidFill>
                <a:srgbClr val="002060"/>
              </a:solidFill>
              <a:hlinkClick r:id="rId5"/>
            </a:endParaRPr>
          </a:p>
          <a:p>
            <a:pPr marL="0" indent="0">
              <a:spcBef>
                <a:spcPts val="0"/>
              </a:spcBef>
              <a:buNone/>
            </a:pPr>
            <a:r>
              <a:rPr lang="en-US" sz="2000" b="1" dirty="0" smtClean="0">
                <a:solidFill>
                  <a:srgbClr val="002060"/>
                </a:solidFill>
                <a:hlinkClick r:id="rId5"/>
              </a:rPr>
              <a:t>11CBS </a:t>
            </a:r>
            <a:r>
              <a:rPr lang="en-US" sz="2000" b="1" dirty="0" smtClean="0">
                <a:solidFill>
                  <a:srgbClr val="002060"/>
                </a:solidFill>
                <a:hlinkClick r:id="rId5"/>
              </a:rPr>
              <a:t>WTOL TV </a:t>
            </a:r>
            <a:endParaRPr lang="en-US" sz="2000" b="1" dirty="0" smtClean="0">
              <a:solidFill>
                <a:srgbClr val="002060"/>
              </a:solidFill>
              <a:hlinkClick r:id="rId5"/>
            </a:endParaRPr>
          </a:p>
          <a:p>
            <a:pPr marL="0" indent="0">
              <a:spcBef>
                <a:spcPts val="0"/>
              </a:spcBef>
              <a:buNone/>
            </a:pPr>
            <a:r>
              <a:rPr lang="en-US" sz="2000" dirty="0" smtClean="0">
                <a:solidFill>
                  <a:srgbClr val="002060"/>
                </a:solidFill>
              </a:rPr>
              <a:t>30 </a:t>
            </a:r>
            <a:r>
              <a:rPr lang="en-US" sz="2000" dirty="0" smtClean="0">
                <a:solidFill>
                  <a:srgbClr val="002060"/>
                </a:solidFill>
              </a:rPr>
              <a:t>North </a:t>
            </a:r>
            <a:r>
              <a:rPr lang="en-US" sz="2000" dirty="0">
                <a:solidFill>
                  <a:srgbClr val="002060"/>
                </a:solidFill>
              </a:rPr>
              <a:t>Summit Street</a:t>
            </a:r>
            <a:br>
              <a:rPr lang="en-US" sz="2000" dirty="0">
                <a:solidFill>
                  <a:srgbClr val="002060"/>
                </a:solidFill>
              </a:rPr>
            </a:br>
            <a:r>
              <a:rPr lang="en-US" sz="2000" dirty="0">
                <a:solidFill>
                  <a:srgbClr val="002060"/>
                </a:solidFill>
              </a:rPr>
              <a:t>Toledo, OH 43604</a:t>
            </a:r>
            <a:br>
              <a:rPr lang="en-US" sz="2000" dirty="0">
                <a:solidFill>
                  <a:srgbClr val="002060"/>
                </a:solidFill>
              </a:rPr>
            </a:br>
            <a:r>
              <a:rPr lang="en-US" sz="2000" dirty="0">
                <a:solidFill>
                  <a:srgbClr val="002060"/>
                </a:solidFill>
              </a:rPr>
              <a:t>419-248-1111</a:t>
            </a:r>
          </a:p>
        </p:txBody>
      </p:sp>
      <p:sp>
        <p:nvSpPr>
          <p:cNvPr id="4" name="Slide Number Placeholder 3"/>
          <p:cNvSpPr>
            <a:spLocks noGrp="1"/>
          </p:cNvSpPr>
          <p:nvPr>
            <p:ph type="sldNum" sz="quarter" idx="12"/>
          </p:nvPr>
        </p:nvSpPr>
        <p:spPr/>
        <p:txBody>
          <a:bodyPr/>
          <a:lstStyle/>
          <a:p>
            <a:fld id="{B82CCC60-E8CD-4174-8B1A-7DF615B22EEF}" type="slidenum">
              <a:rPr lang="en-US" smtClean="0"/>
              <a:pPr/>
              <a:t>81</a:t>
            </a:fld>
            <a:endParaRPr lang="en-US"/>
          </a:p>
        </p:txBody>
      </p:sp>
    </p:spTree>
    <p:extLst>
      <p:ext uri="{BB962C8B-B14F-4D97-AF65-F5344CB8AC3E}">
        <p14:creationId xmlns:p14="http://schemas.microsoft.com/office/powerpoint/2010/main" val="7669811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09113" y="3029863"/>
            <a:ext cx="6538628" cy="1383823"/>
          </a:xfrm>
        </p:spPr>
        <p:txBody>
          <a:bodyPr/>
          <a:lstStyle/>
          <a:p>
            <a:r>
              <a:rPr lang="en-US" dirty="0"/>
              <a:t>Requirement </a:t>
            </a:r>
            <a:r>
              <a:rPr lang="en-US" dirty="0" smtClean="0"/>
              <a:t>10</a:t>
            </a:r>
            <a:endParaRPr lang="en-US" dirty="0"/>
          </a:p>
        </p:txBody>
      </p:sp>
      <p:sp>
        <p:nvSpPr>
          <p:cNvPr id="5" name="Subtitle 4"/>
          <p:cNvSpPr>
            <a:spLocks noGrp="1"/>
          </p:cNvSpPr>
          <p:nvPr>
            <p:ph type="subTitle" idx="1"/>
          </p:nvPr>
        </p:nvSpPr>
        <p:spPr>
          <a:xfrm>
            <a:off x="296260" y="281175"/>
            <a:ext cx="6566315" cy="1221640"/>
          </a:xfrm>
        </p:spPr>
        <p:txBody>
          <a:bodyPr>
            <a:normAutofit/>
          </a:bodyPr>
          <a:lstStyle/>
          <a:p>
            <a:pPr marL="342900" indent="-342900">
              <a:spcBef>
                <a:spcPts val="0"/>
              </a:spcBef>
              <a:buFont typeface="+mj-lt"/>
              <a:buAutoNum type="arabicPeriod" startAt="10"/>
            </a:pPr>
            <a:r>
              <a:rPr lang="en-US" sz="1600" dirty="0"/>
              <a:t>Give a talk of at least five minutes to a group (such as your unit or a Cub Scout pack) explaining the outdoor safety rules in the event of lightning, flash floods, and tornadoes. Before your talk, share your outline with your counselor for approval.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8169651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10</a:t>
            </a:r>
            <a:endParaRPr lang="en-US" dirty="0"/>
          </a:p>
        </p:txBody>
      </p:sp>
      <p:sp>
        <p:nvSpPr>
          <p:cNvPr id="5" name="Content Placeholder 4"/>
          <p:cNvSpPr>
            <a:spLocks noGrp="1"/>
          </p:cNvSpPr>
          <p:nvPr>
            <p:ph idx="1"/>
          </p:nvPr>
        </p:nvSpPr>
        <p:spPr>
          <a:xfrm>
            <a:off x="448965" y="594385"/>
            <a:ext cx="8246070" cy="4428441"/>
          </a:xfrm>
        </p:spPr>
        <p:txBody>
          <a:bodyPr>
            <a:normAutofit fontScale="47500" lnSpcReduction="20000"/>
          </a:bodyPr>
          <a:lstStyle/>
          <a:p>
            <a:pPr marL="0" indent="0">
              <a:buNone/>
            </a:pPr>
            <a:r>
              <a:rPr lang="en-US" sz="5100" b="1" dirty="0" smtClean="0"/>
              <a:t>Outline for a speech</a:t>
            </a:r>
          </a:p>
          <a:p>
            <a:pPr marL="1028700" lvl="1" indent="-571500">
              <a:buFont typeface="+mj-lt"/>
              <a:buAutoNum type="romanUcPeriod"/>
            </a:pPr>
            <a:r>
              <a:rPr lang="en-US" b="1" dirty="0" smtClean="0"/>
              <a:t>Introduction of </a:t>
            </a:r>
            <a:r>
              <a:rPr lang="en-US" b="1" dirty="0" smtClean="0"/>
              <a:t>Speech</a:t>
            </a:r>
          </a:p>
          <a:p>
            <a:pPr marL="1428750" lvl="2" indent="-571500">
              <a:buFont typeface="+mj-lt"/>
              <a:buAutoNum type="alphaUcPeriod"/>
            </a:pPr>
            <a:r>
              <a:rPr lang="en-US" b="1" dirty="0" smtClean="0"/>
              <a:t>Capture</a:t>
            </a:r>
            <a:r>
              <a:rPr lang="en-US" dirty="0" smtClean="0"/>
              <a:t> </a:t>
            </a:r>
            <a:r>
              <a:rPr lang="en-US" dirty="0"/>
              <a:t>your audience’s attention with a quote, anecdote, or personal </a:t>
            </a:r>
            <a:r>
              <a:rPr lang="en-US" dirty="0" smtClean="0"/>
              <a:t>experience.</a:t>
            </a:r>
          </a:p>
          <a:p>
            <a:pPr marL="1428750" lvl="2" indent="-571500">
              <a:buFont typeface="+mj-lt"/>
              <a:buAutoNum type="alphaUcPeriod"/>
            </a:pPr>
            <a:r>
              <a:rPr lang="en-US" b="1" dirty="0" smtClean="0"/>
              <a:t>Build</a:t>
            </a:r>
            <a:r>
              <a:rPr lang="en-US" dirty="0" smtClean="0"/>
              <a:t> </a:t>
            </a:r>
            <a:r>
              <a:rPr lang="en-US" dirty="0"/>
              <a:t>up to the main reason for your </a:t>
            </a:r>
            <a:r>
              <a:rPr lang="en-US" dirty="0" smtClean="0"/>
              <a:t>speech.</a:t>
            </a:r>
          </a:p>
          <a:p>
            <a:pPr marL="1428750" lvl="2" indent="-571500">
              <a:buFont typeface="+mj-lt"/>
              <a:buAutoNum type="alphaUcPeriod"/>
            </a:pPr>
            <a:r>
              <a:rPr lang="en-US" b="1" dirty="0" smtClean="0"/>
              <a:t>Summarize</a:t>
            </a:r>
            <a:r>
              <a:rPr lang="en-US" dirty="0" smtClean="0"/>
              <a:t> </a:t>
            </a:r>
            <a:r>
              <a:rPr lang="en-US" dirty="0"/>
              <a:t>the main idea of your speech. Quickly state your three main points.</a:t>
            </a:r>
          </a:p>
          <a:p>
            <a:pPr marL="1028700" lvl="1" indent="-571500">
              <a:buFont typeface="+mj-lt"/>
              <a:buAutoNum type="romanUcPeriod"/>
            </a:pPr>
            <a:r>
              <a:rPr lang="en-US" b="1" dirty="0" smtClean="0"/>
              <a:t>Body of Speech</a:t>
            </a:r>
          </a:p>
          <a:p>
            <a:pPr marL="1428750" lvl="2" indent="-571500">
              <a:buFont typeface="+mj-lt"/>
              <a:buAutoNum type="alphaUcPeriod"/>
            </a:pPr>
            <a:r>
              <a:rPr lang="en-US" b="1" dirty="0" smtClean="0"/>
              <a:t>First main point</a:t>
            </a:r>
          </a:p>
          <a:p>
            <a:pPr marL="1885950" lvl="3" indent="-514350">
              <a:buFont typeface="+mj-lt"/>
              <a:buAutoNum type="arabicPeriod"/>
            </a:pPr>
            <a:r>
              <a:rPr lang="en-US" dirty="0" smtClean="0"/>
              <a:t>Supporting facts – Story, statistic, research, reference, etc. about the first main point</a:t>
            </a:r>
          </a:p>
          <a:p>
            <a:pPr marL="1885950" lvl="3" indent="-514350">
              <a:buFont typeface="+mj-lt"/>
              <a:buAutoNum type="arabicPeriod"/>
            </a:pPr>
            <a:r>
              <a:rPr lang="en-US" dirty="0"/>
              <a:t>Supporting facts – Story, statistic, research, reference, etc. about the first main point</a:t>
            </a:r>
          </a:p>
          <a:p>
            <a:pPr marL="1885950" lvl="3" indent="-514350">
              <a:buFont typeface="+mj-lt"/>
              <a:buAutoNum type="arabicPeriod"/>
            </a:pPr>
            <a:r>
              <a:rPr lang="en-US" dirty="0"/>
              <a:t>Supporting facts – Story, statistic, research, reference, etc. about the first main point</a:t>
            </a:r>
          </a:p>
          <a:p>
            <a:pPr marL="1885950" lvl="3" indent="-514350">
              <a:buFont typeface="+mj-lt"/>
              <a:buAutoNum type="arabicPeriod"/>
            </a:pPr>
            <a:r>
              <a:rPr lang="en-US" dirty="0" smtClean="0"/>
              <a:t>Transition Statement – Use </a:t>
            </a:r>
            <a:r>
              <a:rPr lang="en-US" dirty="0" smtClean="0"/>
              <a:t>the first main </a:t>
            </a:r>
            <a:r>
              <a:rPr lang="en-US" dirty="0" smtClean="0"/>
              <a:t>point to transition to the next main point</a:t>
            </a:r>
          </a:p>
          <a:p>
            <a:pPr marL="1428750" lvl="2" indent="-571500">
              <a:buFont typeface="+mj-lt"/>
              <a:buAutoNum type="alphaUcPeriod"/>
            </a:pPr>
            <a:r>
              <a:rPr lang="en-US" b="1" dirty="0" smtClean="0"/>
              <a:t>Second main point</a:t>
            </a:r>
          </a:p>
          <a:p>
            <a:pPr marL="1885950" lvl="3" indent="-514350">
              <a:buFont typeface="+mj-lt"/>
              <a:buAutoNum type="arabicPeriod"/>
            </a:pPr>
            <a:r>
              <a:rPr lang="en-US" dirty="0"/>
              <a:t>Supporting facts – Story, statistic, research, reference, etc. about the </a:t>
            </a:r>
            <a:r>
              <a:rPr lang="en-US" dirty="0" smtClean="0"/>
              <a:t>second </a:t>
            </a:r>
            <a:r>
              <a:rPr lang="en-US" dirty="0"/>
              <a:t>main point</a:t>
            </a:r>
          </a:p>
          <a:p>
            <a:pPr marL="1885950" lvl="3" indent="-514350">
              <a:buFont typeface="+mj-lt"/>
              <a:buAutoNum type="arabicPeriod"/>
            </a:pPr>
            <a:r>
              <a:rPr lang="en-US" dirty="0"/>
              <a:t>Supporting facts – Story, statistic, research, reference, etc. about the </a:t>
            </a:r>
            <a:r>
              <a:rPr lang="en-US" dirty="0" smtClean="0"/>
              <a:t>second </a:t>
            </a:r>
            <a:r>
              <a:rPr lang="en-US" dirty="0"/>
              <a:t>main point</a:t>
            </a:r>
          </a:p>
          <a:p>
            <a:pPr marL="1885950" lvl="3" indent="-514350">
              <a:buFont typeface="+mj-lt"/>
              <a:buAutoNum type="arabicPeriod"/>
            </a:pPr>
            <a:r>
              <a:rPr lang="en-US" dirty="0"/>
              <a:t>Supporting facts – Story, statistic, research, reference, etc. about the </a:t>
            </a:r>
            <a:r>
              <a:rPr lang="en-US" dirty="0" smtClean="0"/>
              <a:t>second </a:t>
            </a:r>
            <a:r>
              <a:rPr lang="en-US" dirty="0"/>
              <a:t>main point</a:t>
            </a:r>
          </a:p>
          <a:p>
            <a:pPr marL="1885950" lvl="3" indent="-514350">
              <a:buFont typeface="+mj-lt"/>
              <a:buAutoNum type="arabicPeriod"/>
            </a:pPr>
            <a:r>
              <a:rPr lang="en-US" dirty="0"/>
              <a:t>Transition Statement – Use your </a:t>
            </a:r>
            <a:r>
              <a:rPr lang="en-US" dirty="0" smtClean="0"/>
              <a:t>second </a:t>
            </a:r>
            <a:r>
              <a:rPr lang="en-US" dirty="0"/>
              <a:t>main point to transition to the next main point</a:t>
            </a:r>
            <a:endParaRPr lang="en-US" dirty="0" smtClean="0"/>
          </a:p>
          <a:p>
            <a:pPr marL="1428750" lvl="2" indent="-571500">
              <a:buFont typeface="+mj-lt"/>
              <a:buAutoNum type="alphaUcPeriod"/>
            </a:pPr>
            <a:r>
              <a:rPr lang="en-US" b="1" dirty="0" smtClean="0"/>
              <a:t>Third main point</a:t>
            </a:r>
          </a:p>
          <a:p>
            <a:pPr marL="1885950" lvl="3" indent="-514350">
              <a:buFont typeface="+mj-lt"/>
              <a:buAutoNum type="arabicPeriod"/>
            </a:pPr>
            <a:r>
              <a:rPr lang="en-US" dirty="0"/>
              <a:t>Supporting facts – Story, statistic, research, reference, etc. about the </a:t>
            </a:r>
            <a:r>
              <a:rPr lang="en-US" dirty="0" smtClean="0"/>
              <a:t>third </a:t>
            </a:r>
            <a:r>
              <a:rPr lang="en-US" dirty="0"/>
              <a:t>main point</a:t>
            </a:r>
          </a:p>
          <a:p>
            <a:pPr marL="1885950" lvl="3" indent="-514350">
              <a:buFont typeface="+mj-lt"/>
              <a:buAutoNum type="arabicPeriod"/>
            </a:pPr>
            <a:r>
              <a:rPr lang="en-US" dirty="0"/>
              <a:t>Supporting facts – Story, statistic, research, reference, etc. about the </a:t>
            </a:r>
            <a:r>
              <a:rPr lang="en-US" dirty="0" smtClean="0"/>
              <a:t>third </a:t>
            </a:r>
            <a:r>
              <a:rPr lang="en-US" dirty="0"/>
              <a:t>main point</a:t>
            </a:r>
          </a:p>
          <a:p>
            <a:pPr marL="1885950" lvl="3" indent="-514350">
              <a:buFont typeface="+mj-lt"/>
              <a:buAutoNum type="arabicPeriod"/>
            </a:pPr>
            <a:r>
              <a:rPr lang="en-US" dirty="0"/>
              <a:t>Supporting facts – Story, statistic, research, reference, etc. about the </a:t>
            </a:r>
            <a:r>
              <a:rPr lang="en-US" dirty="0" smtClean="0"/>
              <a:t>third </a:t>
            </a:r>
            <a:r>
              <a:rPr lang="en-US" dirty="0"/>
              <a:t>main point</a:t>
            </a:r>
          </a:p>
          <a:p>
            <a:pPr marL="1885950" lvl="3" indent="-514350">
              <a:buFont typeface="+mj-lt"/>
              <a:buAutoNum type="arabicPeriod"/>
            </a:pPr>
            <a:r>
              <a:rPr lang="en-US" dirty="0"/>
              <a:t>Transition Statement – Use your </a:t>
            </a:r>
            <a:r>
              <a:rPr lang="en-US" dirty="0" smtClean="0"/>
              <a:t>third </a:t>
            </a:r>
            <a:r>
              <a:rPr lang="en-US" dirty="0"/>
              <a:t>main point to transition to the </a:t>
            </a:r>
            <a:r>
              <a:rPr lang="en-US" dirty="0" smtClean="0"/>
              <a:t>conclusion</a:t>
            </a:r>
          </a:p>
          <a:p>
            <a:pPr marL="1028700" lvl="1" indent="-571500">
              <a:buFont typeface="+mj-lt"/>
              <a:buAutoNum type="romanUcPeriod"/>
            </a:pPr>
            <a:r>
              <a:rPr lang="en-US" b="1" dirty="0" smtClean="0"/>
              <a:t>Conclusion</a:t>
            </a:r>
          </a:p>
          <a:p>
            <a:pPr marL="1428750" lvl="2" indent="-571500">
              <a:buFont typeface="+mj-lt"/>
              <a:buAutoNum type="alphaUcPeriod"/>
            </a:pPr>
            <a:r>
              <a:rPr lang="en-US" b="1" dirty="0" smtClean="0"/>
              <a:t>Review of main points </a:t>
            </a:r>
            <a:r>
              <a:rPr lang="en-US" dirty="0" smtClean="0"/>
              <a:t>– Recap your speech in a concise but creative format.</a:t>
            </a:r>
          </a:p>
          <a:p>
            <a:pPr marL="1428750" lvl="2" indent="-571500">
              <a:buFont typeface="+mj-lt"/>
              <a:buAutoNum type="alphaUcPeriod"/>
            </a:pPr>
            <a:r>
              <a:rPr lang="en-US" b="1" dirty="0" smtClean="0"/>
              <a:t>Final Thought </a:t>
            </a:r>
            <a:r>
              <a:rPr lang="en-US" dirty="0" smtClean="0"/>
              <a:t>– This should be a meaningful statement that will stick with your audience and give closure.</a:t>
            </a:r>
          </a:p>
          <a:p>
            <a:pPr marL="914400" lvl="2" indent="0">
              <a:buNone/>
            </a:pPr>
            <a:endParaRPr lang="en-US" dirty="0" smtClean="0"/>
          </a:p>
          <a:p>
            <a:endParaRPr lang="en-US" dirty="0"/>
          </a:p>
        </p:txBody>
      </p:sp>
      <p:sp>
        <p:nvSpPr>
          <p:cNvPr id="3" name="Slide Number Placeholder 2"/>
          <p:cNvSpPr>
            <a:spLocks noGrp="1"/>
          </p:cNvSpPr>
          <p:nvPr>
            <p:ph type="sldNum" sz="quarter" idx="12"/>
          </p:nvPr>
        </p:nvSpPr>
        <p:spPr/>
        <p:txBody>
          <a:bodyPr/>
          <a:lstStyle/>
          <a:p>
            <a:fld id="{B82CCC60-E8CD-4174-8B1A-7DF615B22EEF}" type="slidenum">
              <a:rPr lang="en-US" smtClean="0"/>
              <a:pPr/>
              <a:t>83</a:t>
            </a:fld>
            <a:endParaRPr lang="en-US"/>
          </a:p>
        </p:txBody>
      </p:sp>
    </p:spTree>
    <p:extLst>
      <p:ext uri="{BB962C8B-B14F-4D97-AF65-F5344CB8AC3E}">
        <p14:creationId xmlns:p14="http://schemas.microsoft.com/office/powerpoint/2010/main" val="2942906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28720" y="3029865"/>
            <a:ext cx="6719020" cy="1383823"/>
          </a:xfrm>
        </p:spPr>
        <p:txBody>
          <a:bodyPr/>
          <a:lstStyle/>
          <a:p>
            <a:r>
              <a:rPr lang="en-US" dirty="0"/>
              <a:t>Requirement </a:t>
            </a:r>
            <a:r>
              <a:rPr lang="en-US" dirty="0" smtClean="0"/>
              <a:t>11</a:t>
            </a:r>
            <a:endParaRPr lang="en-US" dirty="0"/>
          </a:p>
        </p:txBody>
      </p:sp>
      <p:sp>
        <p:nvSpPr>
          <p:cNvPr id="5" name="Subtitle 4"/>
          <p:cNvSpPr>
            <a:spLocks noGrp="1"/>
          </p:cNvSpPr>
          <p:nvPr>
            <p:ph type="subTitle" idx="1"/>
          </p:nvPr>
        </p:nvSpPr>
        <p:spPr>
          <a:xfrm>
            <a:off x="296260" y="281175"/>
            <a:ext cx="6566315" cy="1221640"/>
          </a:xfrm>
        </p:spPr>
        <p:txBody>
          <a:bodyPr>
            <a:normAutofit/>
          </a:bodyPr>
          <a:lstStyle/>
          <a:p>
            <a:pPr marL="342900" indent="-342900">
              <a:buFont typeface="+mj-lt"/>
              <a:buAutoNum type="arabicPeriod" startAt="11"/>
            </a:pPr>
            <a:r>
              <a:rPr lang="en-US" sz="1600" dirty="0"/>
              <a:t>Find out about a weather-related career opportunity that interests you. Discuss with and explain to your counselor what training and education are required for such a position, and the responsibilities required of such a position.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3356899"/>
            <a:ext cx="714860" cy="729753"/>
          </a:xfrm>
          <a:prstGeom prst="rect">
            <a:avLst/>
          </a:prstGeom>
        </p:spPr>
      </p:pic>
    </p:spTree>
    <p:extLst>
      <p:ext uri="{BB962C8B-B14F-4D97-AF65-F5344CB8AC3E}">
        <p14:creationId xmlns:p14="http://schemas.microsoft.com/office/powerpoint/2010/main" val="29126064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11</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sz="3200" b="1" dirty="0"/>
              <a:t>Reporters</a:t>
            </a:r>
          </a:p>
          <a:p>
            <a:r>
              <a:rPr lang="en-US" dirty="0"/>
              <a:t>Reporters present verbal or written information about events and subjects. Since climate change is such a significant issue, there are opportunities for reporters to focus exclusively on stories related to climate change. This can involve reporting on how weather patterns have changed and how these changes are affecting people in different regions. It's common for reporters to need a bachelor's degree in journalism or a similar subject to pursue this profession. </a:t>
            </a:r>
          </a:p>
          <a:p>
            <a:pPr marL="0" indent="0">
              <a:buNone/>
            </a:pPr>
            <a:r>
              <a:rPr lang="en-US" sz="3200" b="1" dirty="0"/>
              <a:t>Oceanographers</a:t>
            </a:r>
          </a:p>
          <a:p>
            <a:r>
              <a:rPr lang="en-US" dirty="0"/>
              <a:t>Oceanographers are required to have a bachelor's degree to enter this career field and they may also need to be licensed. They focus on performing studies and may gather samples and conduct tests on those samples as part of their work. Oceanographers are specifically interested in ocean-related issues, including understanding the relationship between the ocean and weather. </a:t>
            </a:r>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85</a:t>
            </a:fld>
            <a:endParaRPr lang="en-US"/>
          </a:p>
        </p:txBody>
      </p:sp>
    </p:spTree>
    <p:extLst>
      <p:ext uri="{BB962C8B-B14F-4D97-AF65-F5344CB8AC3E}">
        <p14:creationId xmlns:p14="http://schemas.microsoft.com/office/powerpoint/2010/main" val="6480340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11</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sz="4200" b="1" dirty="0"/>
              <a:t>Postsecondary Atmospheric, Earth, Marine and Space Sciences Teachers</a:t>
            </a:r>
          </a:p>
          <a:p>
            <a:r>
              <a:rPr lang="en-US" dirty="0"/>
              <a:t>Postsecondary atmospheric, earth, marine and space sciences teachers instruct college and university students in these subject areas. This encompasses teaching students about things like weather and climate change, since the teachers in this field include those who teach future oceanographers and meteorologists. Some postsecondary teachers also perform research related to their discipline, so those who concentrate on atmospheric sciences and ocean sciences may not only teach students about the weather and climate change, but they may also perform studies related to these topics themselves. A doctoral degree is normally required to work in this career field. </a:t>
            </a:r>
          </a:p>
          <a:p>
            <a:pPr marL="0" indent="0">
              <a:buNone/>
            </a:pPr>
            <a:r>
              <a:rPr lang="en-US" sz="4200" b="1" dirty="0"/>
              <a:t>Environmental Scientists and Specialists</a:t>
            </a:r>
          </a:p>
          <a:p>
            <a:r>
              <a:rPr lang="en-US" dirty="0"/>
              <a:t>The weather is directly related to environmental issues, and environmental scientists and specialists may specialize as climate change analysts and concentrate on researching how climate change is affecting ecosystems. These environmental scientists and specialists gather data through research and process that data. They may use their research to educate people about the impact of climate change and how to prevent or repair environmental damage. A bachelor's degree is required for entry-level positions in this field, although those who wish to advance will need to earn a master's or doctoral degree. </a:t>
            </a:r>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86</a:t>
            </a:fld>
            <a:endParaRPr lang="en-US"/>
          </a:p>
        </p:txBody>
      </p:sp>
    </p:spTree>
    <p:extLst>
      <p:ext uri="{BB962C8B-B14F-4D97-AF65-F5344CB8AC3E}">
        <p14:creationId xmlns:p14="http://schemas.microsoft.com/office/powerpoint/2010/main" val="16911470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11</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sz="3600" b="1" dirty="0"/>
              <a:t>Solar Photovoltaic Installers</a:t>
            </a:r>
          </a:p>
          <a:p>
            <a:r>
              <a:rPr lang="en-US" dirty="0"/>
              <a:t>The pursuit of renewable energy sources has prompted development in the field of solar power. Solar photovoltaic installers are responsible for installing solar panels that can be used to produce electricity. These professionals must ensure the equipment they install has weather sealant applied to them, so their work involves protecting equipment from the weather and preparing equipment so that it can receive sufficient sunlight. Solar photovoltaic installers can prepare for their career by earning a high school diploma and being trained once employed, or they may opt to complete a technical school program. </a:t>
            </a:r>
          </a:p>
          <a:p>
            <a:pPr marL="0" indent="0">
              <a:buNone/>
            </a:pPr>
            <a:r>
              <a:rPr lang="en-US" sz="3600" b="1" dirty="0"/>
              <a:t>Atmospheric Scientists</a:t>
            </a:r>
          </a:p>
          <a:p>
            <a:r>
              <a:rPr lang="en-US" dirty="0"/>
              <a:t>Atmospheric scientists typically study meteorology and earn a bachelor's degree to prepare for their career. They specialize in understanding weather systems and how to predict changes in the weather. Some may specialize as broadcast meteorologists, who are responsible for appearing on TV and other forms of media and sharing weather forecasts. Other atmospheric scientists include climate scientists, who focus on trying to determine how climate change will impact specific regions in the future. </a:t>
            </a:r>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87</a:t>
            </a:fld>
            <a:endParaRPr lang="en-US"/>
          </a:p>
        </p:txBody>
      </p:sp>
    </p:spTree>
    <p:extLst>
      <p:ext uri="{BB962C8B-B14F-4D97-AF65-F5344CB8AC3E}">
        <p14:creationId xmlns:p14="http://schemas.microsoft.com/office/powerpoint/2010/main" val="4938612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11</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sz="3600" b="1" dirty="0"/>
              <a:t>Wind Turbine Technicians</a:t>
            </a:r>
          </a:p>
          <a:p>
            <a:r>
              <a:rPr lang="en-US" dirty="0"/>
              <a:t>Wind turbine technicians help produce renewable energy from wind power. They install wind turbines and then perform any repairs required to ensure that the turbines continue to work effectively. Since wind is a component of the weather, these installation professionals work in a weather-related career field. They typically complete training through a technical school program, and then receive additional on-the-job training once hired in this field. </a:t>
            </a:r>
          </a:p>
          <a:p>
            <a:pPr marL="0" indent="0">
              <a:buNone/>
            </a:pPr>
            <a:r>
              <a:rPr lang="en-US" sz="3600" b="1" dirty="0"/>
              <a:t>Environmental Engineers</a:t>
            </a:r>
          </a:p>
          <a:p>
            <a:r>
              <a:rPr lang="en-US" dirty="0"/>
              <a:t>Environmental engineers must have a bachelor's degree in environmental engineering to be considered for entry-level jobs in this field. In their work they may focus on research and development related to climate change, which involves understanding how weather patterns have changed. They may also perform research on methods to limit adverse affects from weather-related problems such as acid rain.</a:t>
            </a:r>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88</a:t>
            </a:fld>
            <a:endParaRPr lang="en-US"/>
          </a:p>
        </p:txBody>
      </p:sp>
    </p:spTree>
    <p:extLst>
      <p:ext uri="{BB962C8B-B14F-4D97-AF65-F5344CB8AC3E}">
        <p14:creationId xmlns:p14="http://schemas.microsoft.com/office/powerpoint/2010/main" val="3172153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t>
            </a:r>
            <a:endParaRPr lang="en-US" dirty="0"/>
          </a:p>
        </p:txBody>
      </p:sp>
      <p:sp>
        <p:nvSpPr>
          <p:cNvPr id="3" name="Content Placeholder 2"/>
          <p:cNvSpPr>
            <a:spLocks noGrp="1"/>
          </p:cNvSpPr>
          <p:nvPr>
            <p:ph idx="1"/>
          </p:nvPr>
        </p:nvSpPr>
        <p:spPr>
          <a:xfrm>
            <a:off x="448966" y="1350110"/>
            <a:ext cx="3359509" cy="3359506"/>
          </a:xfrm>
        </p:spPr>
        <p:txBody>
          <a:bodyPr>
            <a:normAutofit/>
          </a:bodyPr>
          <a:lstStyle/>
          <a:p>
            <a:r>
              <a:rPr lang="en-US" sz="2400" b="1" dirty="0" smtClean="0"/>
              <a:t>Climate</a:t>
            </a:r>
            <a:r>
              <a:rPr lang="en-US" sz="2400" dirty="0" smtClean="0"/>
              <a:t> </a:t>
            </a:r>
            <a:r>
              <a:rPr lang="en-US" sz="2400" dirty="0"/>
              <a:t>- the weather conditions prevailing in an </a:t>
            </a:r>
            <a:r>
              <a:rPr lang="en-US" sz="2400" dirty="0" smtClean="0"/>
              <a:t>area, </a:t>
            </a:r>
            <a:r>
              <a:rPr lang="en-US" sz="2400" dirty="0"/>
              <a:t>typically averaged over a period of 30 </a:t>
            </a:r>
            <a:r>
              <a:rPr lang="en-US" sz="2400" dirty="0" smtClean="0"/>
              <a:t>years.</a:t>
            </a:r>
            <a:endParaRPr lang="en-US" sz="2400" dirty="0"/>
          </a:p>
        </p:txBody>
      </p:sp>
      <p:pic>
        <p:nvPicPr>
          <p:cNvPr id="5" name="Picture 4"/>
          <p:cNvPicPr>
            <a:picLocks noChangeAspect="1"/>
          </p:cNvPicPr>
          <p:nvPr/>
        </p:nvPicPr>
        <p:blipFill>
          <a:blip r:embed="rId2"/>
          <a:stretch>
            <a:fillRect/>
          </a:stretch>
        </p:blipFill>
        <p:spPr>
          <a:xfrm>
            <a:off x="3961180" y="1197405"/>
            <a:ext cx="4953378" cy="3335275"/>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9</a:t>
            </a:fld>
            <a:endParaRPr lang="en-US"/>
          </a:p>
        </p:txBody>
      </p:sp>
    </p:spTree>
    <p:extLst>
      <p:ext uri="{BB962C8B-B14F-4D97-AF65-F5344CB8AC3E}">
        <p14:creationId xmlns:p14="http://schemas.microsoft.com/office/powerpoint/2010/main" val="2851388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1745</TotalTime>
  <Words>6628</Words>
  <Application>Microsoft Office PowerPoint</Application>
  <PresentationFormat>On-screen Show (16:9)</PresentationFormat>
  <Paragraphs>495</Paragraphs>
  <Slides>88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Arial Rounded MT Bold</vt:lpstr>
      <vt:lpstr>Calibri</vt:lpstr>
      <vt:lpstr>Office Theme</vt:lpstr>
      <vt:lpstr>Weather Merit Badge</vt:lpstr>
      <vt:lpstr>Weather Merit Badge Requirements</vt:lpstr>
      <vt:lpstr>Weather Merit Badge Requirements</vt:lpstr>
      <vt:lpstr>Weather Merit Badge Requirements</vt:lpstr>
      <vt:lpstr>Weather Merit Badge Requirements</vt:lpstr>
      <vt:lpstr>Weather Merit Badge Requirements</vt:lpstr>
      <vt:lpstr>Requirement 1</vt:lpstr>
      <vt:lpstr>Requirement 1</vt:lpstr>
      <vt:lpstr>Requirement 1</vt:lpstr>
      <vt:lpstr>Requirement 1</vt:lpstr>
      <vt:lpstr>Requirement 1</vt:lpstr>
      <vt:lpstr>Requirement 1</vt:lpstr>
      <vt:lpstr>Requirement 1</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3</vt:lpstr>
      <vt:lpstr>Requirement 3</vt:lpstr>
      <vt:lpstr>Requirement 3</vt:lpstr>
      <vt:lpstr>Requirement 3</vt:lpstr>
      <vt:lpstr>Requirement 3</vt:lpstr>
      <vt:lpstr>Requirement 4</vt:lpstr>
      <vt:lpstr>Requirement 4</vt:lpstr>
      <vt:lpstr>Requirement 4</vt:lpstr>
      <vt:lpstr>Requirement 4</vt:lpstr>
      <vt:lpstr>Requirement 4</vt:lpstr>
      <vt:lpstr>Requirement 5</vt:lpstr>
      <vt:lpstr>Requirement 5</vt:lpstr>
      <vt:lpstr>Requirement 5</vt:lpstr>
      <vt:lpstr>Requirement 5</vt:lpstr>
      <vt:lpstr>Requirement 5</vt:lpstr>
      <vt:lpstr>Requirement 6</vt:lpstr>
      <vt:lpstr>Requirement 6</vt:lpstr>
      <vt:lpstr>Requirement 7</vt:lpstr>
      <vt:lpstr>Requirement 7</vt:lpstr>
      <vt:lpstr>Requirement 7</vt:lpstr>
      <vt:lpstr>Requirement 7</vt:lpstr>
      <vt:lpstr>Requirement 7</vt:lpstr>
      <vt:lpstr>Requirement 7</vt:lpstr>
      <vt:lpstr>Requirement 8</vt:lpstr>
      <vt:lpstr>Requirement 8</vt:lpstr>
      <vt:lpstr>Requirement 9</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9a</vt:lpstr>
      <vt:lpstr>Requirement 9</vt:lpstr>
      <vt:lpstr>Requirement 9b</vt:lpstr>
      <vt:lpstr>Requirement 10</vt:lpstr>
      <vt:lpstr>Requirement 10</vt:lpstr>
      <vt:lpstr>Requirement 11</vt:lpstr>
      <vt:lpstr>Requirement 11</vt:lpstr>
      <vt:lpstr>Requirement 11</vt:lpstr>
      <vt:lpstr>Requirement 11</vt:lpstr>
      <vt:lpstr>Requirement 11</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Terry McKibben</cp:lastModifiedBy>
  <cp:revision>228</cp:revision>
  <dcterms:created xsi:type="dcterms:W3CDTF">2013-08-21T19:17:07Z</dcterms:created>
  <dcterms:modified xsi:type="dcterms:W3CDTF">2020-05-23T11:48:51Z</dcterms:modified>
</cp:coreProperties>
</file>